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5" r:id="rId2"/>
    <p:sldId id="276" r:id="rId3"/>
    <p:sldId id="277" r:id="rId4"/>
    <p:sldId id="279" r:id="rId5"/>
    <p:sldId id="257" r:id="rId6"/>
    <p:sldId id="278" r:id="rId7"/>
    <p:sldId id="281" r:id="rId8"/>
    <p:sldId id="258" r:id="rId9"/>
    <p:sldId id="284" r:id="rId10"/>
    <p:sldId id="259" r:id="rId11"/>
    <p:sldId id="260" r:id="rId12"/>
    <p:sldId id="282" r:id="rId13"/>
    <p:sldId id="283" r:id="rId14"/>
    <p:sldId id="28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les Miniac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60" autoAdjust="0"/>
  </p:normalViewPr>
  <p:slideViewPr>
    <p:cSldViewPr snapToGrid="0">
      <p:cViewPr varScale="1">
        <p:scale>
          <a:sx n="99" d="100"/>
          <a:sy n="99" d="100"/>
        </p:scale>
        <p:origin x="-112" y="-208"/>
      </p:cViewPr>
      <p:guideLst>
        <p:guide orient="horz" pos="2160"/>
        <p:guide pos="2880"/>
      </p:guideLst>
    </p:cSldViewPr>
  </p:slideViewPr>
  <p:outlineViewPr>
    <p:cViewPr>
      <p:scale>
        <a:sx n="33" d="100"/>
        <a:sy n="33" d="100"/>
      </p:scale>
      <p:origin x="0" y="40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2D2209-1530-4C06-A2D3-5DE27212FE83}" type="datetimeFigureOut">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2CF9A-5B2C-432D-8102-8EC907EA321F}" type="slidenum">
              <a:rPr lang="en-US" smtClean="0"/>
              <a:t>‹#›</a:t>
            </a:fld>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6471"/>
          <a:stretch/>
        </p:blipFill>
        <p:spPr>
          <a:xfrm>
            <a:off x="6829425" y="5892639"/>
            <a:ext cx="2143125" cy="965362"/>
          </a:xfrm>
          <a:prstGeom prst="rect">
            <a:avLst/>
          </a:prstGeom>
        </p:spPr>
      </p:pic>
      <p:pic>
        <p:nvPicPr>
          <p:cNvPr id="11" name="Picture 1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404515"/>
            <a:ext cx="9144000" cy="72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257" y="0"/>
            <a:ext cx="9164782"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86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2D2209-1530-4C06-A2D3-5DE27212FE83}" type="datetimeFigureOut">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2CF9A-5B2C-432D-8102-8EC907EA321F}" type="slidenum">
              <a:rPr lang="en-US" smtClean="0"/>
              <a:t>‹#›</a:t>
            </a:fld>
            <a:endParaRPr lang="en-US"/>
          </a:p>
        </p:txBody>
      </p:sp>
    </p:spTree>
    <p:extLst>
      <p:ext uri="{BB962C8B-B14F-4D97-AF65-F5344CB8AC3E}">
        <p14:creationId xmlns:p14="http://schemas.microsoft.com/office/powerpoint/2010/main" val="92139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2D2209-1530-4C06-A2D3-5DE27212FE83}" type="datetimeFigureOut">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2CF9A-5B2C-432D-8102-8EC907EA321F}" type="slidenum">
              <a:rPr lang="en-US" smtClean="0"/>
              <a:t>‹#›</a:t>
            </a:fld>
            <a:endParaRPr lang="en-US"/>
          </a:p>
        </p:txBody>
      </p:sp>
    </p:spTree>
    <p:extLst>
      <p:ext uri="{BB962C8B-B14F-4D97-AF65-F5344CB8AC3E}">
        <p14:creationId xmlns:p14="http://schemas.microsoft.com/office/powerpoint/2010/main" val="41740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2D2209-1530-4C06-A2D3-5DE27212FE83}" type="datetimeFigureOut">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2CF9A-5B2C-432D-8102-8EC907EA321F}" type="slidenum">
              <a:rPr lang="en-US" smtClean="0"/>
              <a:t>‹#›</a:t>
            </a:fld>
            <a:endParaRPr lang="en-US"/>
          </a:p>
        </p:txBody>
      </p:sp>
    </p:spTree>
    <p:extLst>
      <p:ext uri="{BB962C8B-B14F-4D97-AF65-F5344CB8AC3E}">
        <p14:creationId xmlns:p14="http://schemas.microsoft.com/office/powerpoint/2010/main" val="341086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2D2209-1530-4C06-A2D3-5DE27212FE83}" type="datetimeFigureOut">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2CF9A-5B2C-432D-8102-8EC907EA321F}" type="slidenum">
              <a:rPr lang="en-US" smtClean="0"/>
              <a:t>‹#›</a:t>
            </a:fld>
            <a:endParaRPr lang="en-US"/>
          </a:p>
        </p:txBody>
      </p:sp>
    </p:spTree>
    <p:extLst>
      <p:ext uri="{BB962C8B-B14F-4D97-AF65-F5344CB8AC3E}">
        <p14:creationId xmlns:p14="http://schemas.microsoft.com/office/powerpoint/2010/main" val="227028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2D2209-1530-4C06-A2D3-5DE27212FE83}" type="datetimeFigureOut">
              <a:rPr lang="en-US" smtClean="0"/>
              <a:t>4/29/19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2CF9A-5B2C-432D-8102-8EC907EA321F}" type="slidenum">
              <a:rPr lang="en-US" smtClean="0"/>
              <a:t>‹#›</a:t>
            </a:fld>
            <a:endParaRPr lang="en-US"/>
          </a:p>
        </p:txBody>
      </p:sp>
    </p:spTree>
    <p:extLst>
      <p:ext uri="{BB962C8B-B14F-4D97-AF65-F5344CB8AC3E}">
        <p14:creationId xmlns:p14="http://schemas.microsoft.com/office/powerpoint/2010/main" val="78678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733425"/>
            <a:ext cx="7886700" cy="118586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9097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7336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9097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7336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2D2209-1530-4C06-A2D3-5DE27212FE83}" type="datetimeFigureOut">
              <a:rPr lang="en-US" smtClean="0"/>
              <a:t>4/29/19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B2CF9A-5B2C-432D-8102-8EC907EA321F}" type="slidenum">
              <a:rPr lang="en-US" smtClean="0"/>
              <a:t>‹#›</a:t>
            </a:fld>
            <a:endParaRPr lang="en-US"/>
          </a:p>
        </p:txBody>
      </p:sp>
    </p:spTree>
    <p:extLst>
      <p:ext uri="{BB962C8B-B14F-4D97-AF65-F5344CB8AC3E}">
        <p14:creationId xmlns:p14="http://schemas.microsoft.com/office/powerpoint/2010/main" val="126860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2D2209-1530-4C06-A2D3-5DE27212FE83}" type="datetimeFigureOut">
              <a:rPr lang="en-US" smtClean="0"/>
              <a:t>4/29/19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B2CF9A-5B2C-432D-8102-8EC907EA321F}" type="slidenum">
              <a:rPr lang="en-US" smtClean="0"/>
              <a:t>‹#›</a:t>
            </a:fld>
            <a:endParaRPr lang="en-US"/>
          </a:p>
        </p:txBody>
      </p:sp>
    </p:spTree>
    <p:extLst>
      <p:ext uri="{BB962C8B-B14F-4D97-AF65-F5344CB8AC3E}">
        <p14:creationId xmlns:p14="http://schemas.microsoft.com/office/powerpoint/2010/main" val="278172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D2209-1530-4C06-A2D3-5DE27212FE83}" type="datetimeFigureOut">
              <a:rPr lang="en-US" smtClean="0"/>
              <a:t>4/29/19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B2CF9A-5B2C-432D-8102-8EC907EA321F}" type="slidenum">
              <a:rPr lang="en-US" smtClean="0"/>
              <a:t>‹#›</a:t>
            </a:fld>
            <a:endParaRPr lang="en-US"/>
          </a:p>
        </p:txBody>
      </p:sp>
    </p:spTree>
    <p:extLst>
      <p:ext uri="{BB962C8B-B14F-4D97-AF65-F5344CB8AC3E}">
        <p14:creationId xmlns:p14="http://schemas.microsoft.com/office/powerpoint/2010/main" val="52368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D2209-1530-4C06-A2D3-5DE27212FE83}" type="datetimeFigureOut">
              <a:rPr lang="en-US" smtClean="0"/>
              <a:t>4/29/19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2CF9A-5B2C-432D-8102-8EC907EA321F}" type="slidenum">
              <a:rPr lang="en-US" smtClean="0"/>
              <a:t>‹#›</a:t>
            </a:fld>
            <a:endParaRPr lang="en-US"/>
          </a:p>
        </p:txBody>
      </p:sp>
    </p:spTree>
    <p:extLst>
      <p:ext uri="{BB962C8B-B14F-4D97-AF65-F5344CB8AC3E}">
        <p14:creationId xmlns:p14="http://schemas.microsoft.com/office/powerpoint/2010/main" val="32296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D2209-1530-4C06-A2D3-5DE27212FE83}" type="datetimeFigureOut">
              <a:rPr lang="en-US" smtClean="0"/>
              <a:t>4/29/19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2CF9A-5B2C-432D-8102-8EC907EA321F}" type="slidenum">
              <a:rPr lang="en-US" smtClean="0"/>
              <a:t>‹#›</a:t>
            </a:fld>
            <a:endParaRPr lang="en-US"/>
          </a:p>
        </p:txBody>
      </p:sp>
    </p:spTree>
    <p:extLst>
      <p:ext uri="{BB962C8B-B14F-4D97-AF65-F5344CB8AC3E}">
        <p14:creationId xmlns:p14="http://schemas.microsoft.com/office/powerpoint/2010/main" val="9056695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50901"/>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01850"/>
            <a:ext cx="7886700" cy="36860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4706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D2209-1530-4C06-A2D3-5DE27212FE83}" type="datetimeFigureOut">
              <a:rPr lang="en-US" smtClean="0"/>
              <a:t>4/29/19</a:t>
            </a:fld>
            <a:endParaRPr lang="en-US"/>
          </a:p>
        </p:txBody>
      </p:sp>
      <p:sp>
        <p:nvSpPr>
          <p:cNvPr id="5" name="Footer Placeholder 4"/>
          <p:cNvSpPr>
            <a:spLocks noGrp="1"/>
          </p:cNvSpPr>
          <p:nvPr>
            <p:ph type="ftr" sz="quarter" idx="3"/>
          </p:nvPr>
        </p:nvSpPr>
        <p:spPr>
          <a:xfrm>
            <a:off x="3028950" y="64706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4706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2CF9A-5B2C-432D-8102-8EC907EA321F}" type="slidenum">
              <a:rPr lang="en-US" smtClean="0"/>
              <a:t>‹#›</a:t>
            </a:fld>
            <a:endParaRPr lang="en-US" dirty="0"/>
          </a:p>
        </p:txBody>
      </p:sp>
      <p:pic>
        <p:nvPicPr>
          <p:cNvPr id="7" name="Picture 2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257" y="0"/>
            <a:ext cx="9164782"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9"/>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404515"/>
            <a:ext cx="9144000" cy="72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0529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psypost.org/2015/06/why-is-so-much-writing-so-bad-steven-pinker-explains-in-this-lecture-on-language-and-style-35083" TargetMode="Externa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cnbc.com/2014/07/21/how-microsoft-mangled-a-layoff-memocommentary.html" TargetMode="Externa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1213555"/>
            <a:ext cx="7772400" cy="17497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t>Highly Effective </a:t>
            </a:r>
            <a:r>
              <a:rPr lang="en-US" sz="6000" dirty="0"/>
              <a:t/>
            </a:r>
            <a:br>
              <a:rPr lang="en-US" sz="6000" dirty="0"/>
            </a:br>
            <a:r>
              <a:rPr lang="en-US" sz="6000" b="1" dirty="0"/>
              <a:t>Professional </a:t>
            </a:r>
            <a:r>
              <a:rPr lang="en-US" sz="6000" b="1" dirty="0" smtClean="0"/>
              <a:t>Writing</a:t>
            </a:r>
            <a:endParaRPr lang="en-US" sz="6000" dirty="0"/>
          </a:p>
        </p:txBody>
      </p:sp>
      <p:sp>
        <p:nvSpPr>
          <p:cNvPr id="6" name="Subtitle 2"/>
          <p:cNvSpPr txBox="1">
            <a:spLocks/>
          </p:cNvSpPr>
          <p:nvPr/>
        </p:nvSpPr>
        <p:spPr>
          <a:xfrm>
            <a:off x="1171223" y="3319815"/>
            <a:ext cx="6858000" cy="20847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400" i="1" dirty="0" smtClean="0"/>
              <a:t>Day One—[Month] _ _, 20_ _</a:t>
            </a:r>
          </a:p>
          <a:p>
            <a:pPr marL="0" indent="0" algn="ctr">
              <a:buNone/>
            </a:pPr>
            <a:endParaRPr lang="en-US" dirty="0"/>
          </a:p>
          <a:p>
            <a:pPr marL="0" indent="0" algn="ctr">
              <a:buNone/>
            </a:pPr>
            <a:r>
              <a:rPr lang="en-US" b="1" dirty="0" smtClean="0"/>
              <a:t>[Organization]</a:t>
            </a:r>
            <a:endParaRPr lang="en-US" dirty="0"/>
          </a:p>
          <a:p>
            <a:pPr marL="0" indent="0" algn="ctr">
              <a:buNone/>
            </a:pPr>
            <a:r>
              <a:rPr lang="en-US" b="1" dirty="0" smtClean="0"/>
              <a:t>[Location]</a:t>
            </a:r>
            <a:endParaRPr lang="en-US" dirty="0"/>
          </a:p>
          <a:p>
            <a:pPr marL="0" indent="0" algn="ctr">
              <a:buNone/>
            </a:pPr>
            <a:endParaRPr lang="en-US" dirty="0"/>
          </a:p>
        </p:txBody>
      </p:sp>
    </p:spTree>
    <p:extLst>
      <p:ext uri="{BB962C8B-B14F-4D97-AF65-F5344CB8AC3E}">
        <p14:creationId xmlns:p14="http://schemas.microsoft.com/office/powerpoint/2010/main" val="56162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0901"/>
            <a:ext cx="7886700" cy="784903"/>
          </a:xfrm>
        </p:spPr>
        <p:txBody>
          <a:bodyPr/>
          <a:lstStyle/>
          <a:p>
            <a:pPr algn="ctr"/>
            <a:r>
              <a:rPr lang="en-US" u="sng" dirty="0" smtClean="0"/>
              <a:t>Know Your Audience</a:t>
            </a:r>
            <a:endParaRPr lang="en-US" u="sng" dirty="0"/>
          </a:p>
        </p:txBody>
      </p:sp>
      <p:sp>
        <p:nvSpPr>
          <p:cNvPr id="3" name="Content Placeholder 2"/>
          <p:cNvSpPr>
            <a:spLocks noGrp="1"/>
          </p:cNvSpPr>
          <p:nvPr>
            <p:ph idx="1"/>
          </p:nvPr>
        </p:nvSpPr>
        <p:spPr>
          <a:xfrm>
            <a:off x="628650" y="1946629"/>
            <a:ext cx="7886700" cy="4144588"/>
          </a:xfrm>
        </p:spPr>
        <p:txBody>
          <a:bodyPr>
            <a:normAutofit fontScale="77500" lnSpcReduction="20000"/>
          </a:bodyPr>
          <a:lstStyle/>
          <a:p>
            <a:r>
              <a:rPr lang="en-US" dirty="0" smtClean="0"/>
              <a:t>Shareholders</a:t>
            </a:r>
          </a:p>
          <a:p>
            <a:r>
              <a:rPr lang="en-US" dirty="0" smtClean="0"/>
              <a:t>Executive Team Members</a:t>
            </a:r>
          </a:p>
          <a:p>
            <a:r>
              <a:rPr lang="en-US" dirty="0" smtClean="0"/>
              <a:t>Management</a:t>
            </a:r>
          </a:p>
          <a:p>
            <a:r>
              <a:rPr lang="en-US" dirty="0"/>
              <a:t>Fellow Employees</a:t>
            </a:r>
          </a:p>
          <a:p>
            <a:r>
              <a:rPr lang="en-US" dirty="0" smtClean="0"/>
              <a:t>Land/Business Owners</a:t>
            </a:r>
          </a:p>
          <a:p>
            <a:r>
              <a:rPr lang="en-US" dirty="0" smtClean="0"/>
              <a:t>Client Organizations</a:t>
            </a:r>
          </a:p>
          <a:p>
            <a:r>
              <a:rPr lang="en-US" dirty="0" smtClean="0"/>
              <a:t>Loan Applicants</a:t>
            </a:r>
          </a:p>
          <a:p>
            <a:r>
              <a:rPr lang="en-US" dirty="0" smtClean="0"/>
              <a:t>Bank Customers</a:t>
            </a:r>
          </a:p>
          <a:p>
            <a:r>
              <a:rPr lang="en-US" dirty="0" smtClean="0"/>
              <a:t>General Public</a:t>
            </a:r>
          </a:p>
          <a:p>
            <a:r>
              <a:rPr lang="en-US" u="sng" dirty="0" smtClean="0"/>
              <a:t>_______________</a:t>
            </a:r>
          </a:p>
          <a:p>
            <a:r>
              <a:rPr lang="en-US" u="sng" dirty="0" smtClean="0"/>
              <a:t>_______________</a:t>
            </a:r>
            <a:endParaRPr lang="en-US" u="sng" dirty="0"/>
          </a:p>
        </p:txBody>
      </p:sp>
      <p:pic>
        <p:nvPicPr>
          <p:cNvPr id="4" name="Picture 3"/>
          <p:cNvPicPr>
            <a:picLocks noChangeAspect="1"/>
          </p:cNvPicPr>
          <p:nvPr/>
        </p:nvPicPr>
        <p:blipFill rotWithShape="1">
          <a:blip r:embed="rId2"/>
          <a:srcRect l="28650" r="180"/>
          <a:stretch/>
        </p:blipFill>
        <p:spPr>
          <a:xfrm>
            <a:off x="5030493" y="1949592"/>
            <a:ext cx="3395472" cy="2674352"/>
          </a:xfrm>
          <a:prstGeom prst="rect">
            <a:avLst/>
          </a:prstGeom>
        </p:spPr>
      </p:pic>
    </p:spTree>
    <p:extLst>
      <p:ext uri="{BB962C8B-B14F-4D97-AF65-F5344CB8AC3E}">
        <p14:creationId xmlns:p14="http://schemas.microsoft.com/office/powerpoint/2010/main" val="8333543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0901"/>
            <a:ext cx="7886700" cy="956981"/>
          </a:xfrm>
        </p:spPr>
        <p:txBody>
          <a:bodyPr/>
          <a:lstStyle/>
          <a:p>
            <a:pPr algn="ctr"/>
            <a:r>
              <a:rPr lang="en-US" u="sng" dirty="0" smtClean="0"/>
              <a:t>Proximity</a:t>
            </a:r>
            <a:endParaRPr lang="en-US" u="sng" dirty="0"/>
          </a:p>
        </p:txBody>
      </p:sp>
      <p:sp>
        <p:nvSpPr>
          <p:cNvPr id="4" name="TextBox 3"/>
          <p:cNvSpPr txBox="1"/>
          <p:nvPr/>
        </p:nvSpPr>
        <p:spPr>
          <a:xfrm>
            <a:off x="627529" y="2032001"/>
            <a:ext cx="5020236" cy="461665"/>
          </a:xfrm>
          <a:prstGeom prst="rect">
            <a:avLst/>
          </a:prstGeom>
          <a:noFill/>
        </p:spPr>
        <p:txBody>
          <a:bodyPr wrap="square" rtlCol="0">
            <a:spAutoFit/>
          </a:bodyPr>
          <a:lstStyle/>
          <a:p>
            <a:r>
              <a:rPr lang="en-US" sz="2400" dirty="0" smtClean="0"/>
              <a:t>Subject	Audience</a:t>
            </a:r>
            <a:endParaRPr lang="en-US" sz="2400" dirty="0"/>
          </a:p>
        </p:txBody>
      </p:sp>
      <p:sp>
        <p:nvSpPr>
          <p:cNvPr id="7" name="Up-Down Arrow 6"/>
          <p:cNvSpPr/>
          <p:nvPr/>
        </p:nvSpPr>
        <p:spPr>
          <a:xfrm>
            <a:off x="836707" y="2764118"/>
            <a:ext cx="717176" cy="2689411"/>
          </a:xfrm>
          <a:prstGeom prst="upDownArrow">
            <a:avLst/>
          </a:prstGeom>
          <a:gradFill>
            <a:gsLst>
              <a:gs pos="0">
                <a:srgbClr val="FF0000"/>
              </a:gs>
              <a:gs pos="100000">
                <a:schemeClr val="bg1">
                  <a:lumMod val="95000"/>
                </a:schemeClr>
              </a:gs>
              <a:gs pos="1000">
                <a:srgbClr val="FF0000"/>
              </a:gs>
            </a:gsLst>
            <a:lin ang="16200000" scaled="0"/>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30517" y="5620870"/>
            <a:ext cx="5020236" cy="461665"/>
          </a:xfrm>
          <a:prstGeom prst="rect">
            <a:avLst/>
          </a:prstGeom>
          <a:noFill/>
        </p:spPr>
        <p:txBody>
          <a:bodyPr wrap="square" rtlCol="0">
            <a:spAutoFit/>
          </a:bodyPr>
          <a:lstStyle/>
          <a:p>
            <a:r>
              <a:rPr lang="en-US" sz="2400" dirty="0" smtClean="0"/>
              <a:t>Author		  Author</a:t>
            </a:r>
            <a:endParaRPr lang="en-US" sz="2400" dirty="0"/>
          </a:p>
        </p:txBody>
      </p:sp>
      <p:sp>
        <p:nvSpPr>
          <p:cNvPr id="9" name="Up-Down Arrow 8"/>
          <p:cNvSpPr/>
          <p:nvPr/>
        </p:nvSpPr>
        <p:spPr>
          <a:xfrm>
            <a:off x="2737223" y="2764118"/>
            <a:ext cx="717176" cy="2662517"/>
          </a:xfrm>
          <a:prstGeom prst="upDownArrow">
            <a:avLst/>
          </a:prstGeom>
          <a:gradFill>
            <a:gsLst>
              <a:gs pos="0">
                <a:srgbClr val="FF0000"/>
              </a:gs>
              <a:gs pos="100000">
                <a:schemeClr val="bg1">
                  <a:lumMod val="95000"/>
                </a:schemeClr>
              </a:gs>
              <a:gs pos="1000">
                <a:srgbClr val="FF0000"/>
              </a:gs>
            </a:gsLst>
            <a:lin ang="16200000" scaled="0"/>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334000" y="2032001"/>
            <a:ext cx="3182471" cy="3785652"/>
          </a:xfrm>
          <a:prstGeom prst="rect">
            <a:avLst/>
          </a:prstGeom>
          <a:noFill/>
        </p:spPr>
        <p:txBody>
          <a:bodyPr wrap="square" rtlCol="0">
            <a:spAutoFit/>
          </a:bodyPr>
          <a:lstStyle/>
          <a:p>
            <a:r>
              <a:rPr lang="en-US" sz="2400" dirty="0" smtClean="0"/>
              <a:t>What Changes?</a:t>
            </a:r>
          </a:p>
          <a:p>
            <a:endParaRPr lang="en-US" dirty="0"/>
          </a:p>
          <a:p>
            <a:pPr marL="342900" indent="-342900">
              <a:buFont typeface="Arial"/>
              <a:buChar char="•"/>
            </a:pPr>
            <a:r>
              <a:rPr lang="en-US" sz="2400" dirty="0" smtClean="0"/>
              <a:t>_______________</a:t>
            </a:r>
          </a:p>
          <a:p>
            <a:endParaRPr lang="en-US" dirty="0" smtClean="0"/>
          </a:p>
          <a:p>
            <a:pPr marL="342900" indent="-342900">
              <a:buFont typeface="Arial"/>
              <a:buChar char="•"/>
            </a:pPr>
            <a:r>
              <a:rPr lang="en-US" sz="2400" dirty="0" smtClean="0"/>
              <a:t>_______________</a:t>
            </a:r>
          </a:p>
          <a:p>
            <a:endParaRPr lang="en-US" dirty="0" smtClean="0"/>
          </a:p>
          <a:p>
            <a:pPr marL="342900" indent="-342900">
              <a:buFont typeface="Arial"/>
              <a:buChar char="•"/>
            </a:pPr>
            <a:r>
              <a:rPr lang="en-US" sz="2400" dirty="0" smtClean="0"/>
              <a:t>_______________</a:t>
            </a:r>
          </a:p>
          <a:p>
            <a:endParaRPr lang="en-US" dirty="0" smtClean="0"/>
          </a:p>
          <a:p>
            <a:pPr marL="342900" indent="-342900">
              <a:buFont typeface="Arial"/>
              <a:buChar char="•"/>
            </a:pPr>
            <a:r>
              <a:rPr lang="en-US" sz="2400" dirty="0" smtClean="0"/>
              <a:t>_______________</a:t>
            </a:r>
          </a:p>
          <a:p>
            <a:endParaRPr lang="en-US" dirty="0" smtClean="0"/>
          </a:p>
          <a:p>
            <a:pPr marL="342900" indent="-342900">
              <a:buFont typeface="Arial"/>
              <a:buChar char="•"/>
            </a:pPr>
            <a:r>
              <a:rPr lang="en-US" sz="2400" dirty="0" smtClean="0"/>
              <a:t>_______________</a:t>
            </a:r>
          </a:p>
        </p:txBody>
      </p:sp>
    </p:spTree>
    <p:extLst>
      <p:ext uri="{BB962C8B-B14F-4D97-AF65-F5344CB8AC3E}">
        <p14:creationId xmlns:p14="http://schemas.microsoft.com/office/powerpoint/2010/main" val="37548394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109" y="775568"/>
            <a:ext cx="8523817" cy="967855"/>
          </a:xfrm>
        </p:spPr>
        <p:txBody>
          <a:bodyPr/>
          <a:lstStyle/>
          <a:p>
            <a:pPr algn="ctr"/>
            <a:r>
              <a:rPr lang="en-US" u="sng" dirty="0" smtClean="0"/>
              <a:t>Word Bank: The Writer’s Toolkit</a:t>
            </a:r>
            <a:endParaRPr lang="en-US" u="sng" dirty="0"/>
          </a:p>
        </p:txBody>
      </p:sp>
      <p:sp>
        <p:nvSpPr>
          <p:cNvPr id="3" name="TextBox 2"/>
          <p:cNvSpPr txBox="1"/>
          <p:nvPr/>
        </p:nvSpPr>
        <p:spPr>
          <a:xfrm>
            <a:off x="570405" y="1778937"/>
            <a:ext cx="8200945" cy="4383969"/>
          </a:xfrm>
          <a:prstGeom prst="rect">
            <a:avLst/>
          </a:prstGeom>
          <a:noFill/>
        </p:spPr>
        <p:txBody>
          <a:bodyPr wrap="square" rtlCol="0">
            <a:spAutoFit/>
          </a:bodyPr>
          <a:lstStyle/>
          <a:p>
            <a:pPr marL="225425" indent="-225425">
              <a:lnSpc>
                <a:spcPct val="114000"/>
              </a:lnSpc>
              <a:buFont typeface="Arial"/>
              <a:buChar char="•"/>
            </a:pPr>
            <a:r>
              <a:rPr lang="en-US" sz="2400" dirty="0" smtClean="0"/>
              <a:t>Genre		</a:t>
            </a:r>
            <a:r>
              <a:rPr lang="en-US" sz="2400" i="1" dirty="0" smtClean="0">
                <a:solidFill>
                  <a:srgbClr val="008000"/>
                </a:solidFill>
              </a:rPr>
              <a:t>A specific type/format of document</a:t>
            </a:r>
            <a:endParaRPr lang="en-US" sz="2400" dirty="0" smtClean="0"/>
          </a:p>
          <a:p>
            <a:pPr marL="225425" indent="-225425">
              <a:lnSpc>
                <a:spcPct val="114000"/>
              </a:lnSpc>
              <a:buFont typeface="Arial"/>
              <a:buChar char="•"/>
            </a:pPr>
            <a:r>
              <a:rPr lang="en-US" sz="2400" dirty="0" smtClean="0"/>
              <a:t>Organization		</a:t>
            </a:r>
            <a:r>
              <a:rPr lang="en-US" sz="2400" i="1" dirty="0" smtClean="0">
                <a:solidFill>
                  <a:srgbClr val="008000"/>
                </a:solidFill>
              </a:rPr>
              <a:t>Location of main idea; doc. design/visuals</a:t>
            </a:r>
            <a:endParaRPr lang="en-US" sz="2400" dirty="0" smtClean="0"/>
          </a:p>
          <a:p>
            <a:pPr marL="225425" indent="-225425">
              <a:lnSpc>
                <a:spcPct val="114000"/>
              </a:lnSpc>
              <a:buFont typeface="Arial"/>
              <a:buChar char="•"/>
            </a:pPr>
            <a:r>
              <a:rPr lang="en-US" sz="2400" dirty="0" smtClean="0"/>
              <a:t>Stance		</a:t>
            </a:r>
            <a:r>
              <a:rPr lang="en-US" sz="2400" i="1" dirty="0" smtClean="0">
                <a:solidFill>
                  <a:srgbClr val="008000"/>
                </a:solidFill>
              </a:rPr>
              <a:t>Presumed relationship with audience</a:t>
            </a:r>
            <a:endParaRPr lang="en-US" sz="2400" dirty="0" smtClean="0"/>
          </a:p>
          <a:p>
            <a:pPr marL="225425" indent="-225425">
              <a:lnSpc>
                <a:spcPct val="114000"/>
              </a:lnSpc>
              <a:buFont typeface="Arial"/>
              <a:buChar char="•"/>
            </a:pPr>
            <a:r>
              <a:rPr lang="en-US" sz="2400" dirty="0" smtClean="0"/>
              <a:t>Framing		</a:t>
            </a:r>
            <a:r>
              <a:rPr lang="en-US" sz="2400" i="1" dirty="0" smtClean="0">
                <a:solidFill>
                  <a:srgbClr val="008000"/>
                </a:solidFill>
              </a:rPr>
              <a:t>Amount of context/background info.</a:t>
            </a:r>
            <a:endParaRPr lang="en-US" sz="2400" dirty="0" smtClean="0"/>
          </a:p>
          <a:p>
            <a:pPr marL="225425" indent="-225425">
              <a:lnSpc>
                <a:spcPct val="114000"/>
              </a:lnSpc>
              <a:buFont typeface="Arial"/>
              <a:buChar char="•"/>
            </a:pPr>
            <a:r>
              <a:rPr lang="en-US" sz="2400" dirty="0" smtClean="0"/>
              <a:t>Argumentation	</a:t>
            </a:r>
            <a:r>
              <a:rPr lang="en-US" sz="2400" i="1" dirty="0" smtClean="0">
                <a:solidFill>
                  <a:srgbClr val="008000"/>
                </a:solidFill>
              </a:rPr>
              <a:t>Types of arguments/evidence used</a:t>
            </a:r>
            <a:endParaRPr lang="en-US" sz="2400" dirty="0" smtClean="0"/>
          </a:p>
          <a:p>
            <a:pPr marL="225425" indent="-225425">
              <a:lnSpc>
                <a:spcPct val="114000"/>
              </a:lnSpc>
              <a:buFont typeface="Arial"/>
              <a:buChar char="•"/>
            </a:pPr>
            <a:r>
              <a:rPr lang="en-US" sz="2400" dirty="0" smtClean="0"/>
              <a:t>Tone			</a:t>
            </a:r>
            <a:r>
              <a:rPr lang="en-US" sz="2400" i="1" dirty="0" smtClean="0">
                <a:solidFill>
                  <a:srgbClr val="008000"/>
                </a:solidFill>
              </a:rPr>
              <a:t>Author’s attitude toward subject &amp; aud.</a:t>
            </a:r>
            <a:endParaRPr lang="en-US" sz="2400" dirty="0" smtClean="0"/>
          </a:p>
          <a:p>
            <a:pPr marL="225425" indent="-225425">
              <a:lnSpc>
                <a:spcPct val="114000"/>
              </a:lnSpc>
              <a:buFont typeface="Arial"/>
              <a:buChar char="•"/>
            </a:pPr>
            <a:r>
              <a:rPr lang="en-US" sz="2400" dirty="0" smtClean="0"/>
              <a:t>Register		</a:t>
            </a:r>
            <a:r>
              <a:rPr lang="en-US" sz="2400" i="1" dirty="0" smtClean="0">
                <a:solidFill>
                  <a:srgbClr val="008000"/>
                </a:solidFill>
              </a:rPr>
              <a:t>Level of formality (includes POV, slang)</a:t>
            </a:r>
            <a:endParaRPr lang="en-US" sz="2400" dirty="0" smtClean="0"/>
          </a:p>
          <a:p>
            <a:pPr marL="225425" indent="-225425">
              <a:lnSpc>
                <a:spcPct val="114000"/>
              </a:lnSpc>
              <a:buFont typeface="Arial"/>
              <a:buChar char="•"/>
            </a:pPr>
            <a:r>
              <a:rPr lang="en-US" sz="2400" dirty="0" smtClean="0"/>
              <a:t>Word Choice		</a:t>
            </a:r>
            <a:r>
              <a:rPr lang="en-US" sz="2400" i="1" dirty="0" smtClean="0">
                <a:solidFill>
                  <a:srgbClr val="008000"/>
                </a:solidFill>
              </a:rPr>
              <a:t>Use of jargon, as well as…</a:t>
            </a:r>
          </a:p>
          <a:p>
            <a:endParaRPr lang="en-US" sz="1200" i="1" dirty="0" smtClean="0">
              <a:solidFill>
                <a:srgbClr val="008000"/>
              </a:solidFill>
            </a:endParaRPr>
          </a:p>
          <a:p>
            <a:pPr marL="452438" lvl="1" indent="-227013">
              <a:buFont typeface="Courier New"/>
              <a:buChar char="o"/>
              <a:tabLst>
                <a:tab pos="2970213" algn="l"/>
              </a:tabLst>
            </a:pPr>
            <a:r>
              <a:rPr lang="en-US" sz="2400" dirty="0" smtClean="0">
                <a:solidFill>
                  <a:srgbClr val="000000"/>
                </a:solidFill>
              </a:rPr>
              <a:t>Hedges	</a:t>
            </a:r>
            <a:r>
              <a:rPr lang="en-US" sz="2400" i="1" dirty="0" smtClean="0">
                <a:solidFill>
                  <a:srgbClr val="008000"/>
                </a:solidFill>
              </a:rPr>
              <a:t>Objective, limited terms (“seems,” etc.)</a:t>
            </a:r>
            <a:endParaRPr lang="en-US" sz="2400" dirty="0" smtClean="0">
              <a:solidFill>
                <a:srgbClr val="000000"/>
              </a:solidFill>
            </a:endParaRPr>
          </a:p>
          <a:p>
            <a:pPr marL="452438" lvl="1" indent="-227013">
              <a:buFont typeface="Courier New"/>
              <a:buChar char="o"/>
              <a:tabLst>
                <a:tab pos="2970213" algn="l"/>
              </a:tabLst>
            </a:pPr>
            <a:r>
              <a:rPr lang="en-US" sz="2400" dirty="0" smtClean="0">
                <a:solidFill>
                  <a:srgbClr val="000000"/>
                </a:solidFill>
              </a:rPr>
              <a:t>Attitude Markers	</a:t>
            </a:r>
            <a:r>
              <a:rPr lang="en-US" sz="2400" i="1" dirty="0" smtClean="0">
                <a:solidFill>
                  <a:srgbClr val="008000"/>
                </a:solidFill>
              </a:rPr>
              <a:t>Emotionally expressive words </a:t>
            </a:r>
            <a:endParaRPr lang="en-US" sz="2400" i="1" dirty="0" smtClean="0"/>
          </a:p>
        </p:txBody>
      </p:sp>
    </p:spTree>
    <p:extLst>
      <p:ext uri="{BB962C8B-B14F-4D97-AF65-F5344CB8AC3E}">
        <p14:creationId xmlns:p14="http://schemas.microsoft.com/office/powerpoint/2010/main" val="37921618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0901"/>
            <a:ext cx="7886700" cy="971923"/>
          </a:xfrm>
        </p:spPr>
        <p:txBody>
          <a:bodyPr/>
          <a:lstStyle/>
          <a:p>
            <a:pPr algn="ctr"/>
            <a:r>
              <a:rPr lang="en-US" u="sng" dirty="0" smtClean="0"/>
              <a:t>Essential Questions</a:t>
            </a:r>
            <a:endParaRPr lang="en-US" u="sng" dirty="0"/>
          </a:p>
        </p:txBody>
      </p:sp>
      <p:sp>
        <p:nvSpPr>
          <p:cNvPr id="3" name="Content Placeholder 2"/>
          <p:cNvSpPr>
            <a:spLocks noGrp="1"/>
          </p:cNvSpPr>
          <p:nvPr>
            <p:ph idx="1"/>
          </p:nvPr>
        </p:nvSpPr>
        <p:spPr>
          <a:xfrm>
            <a:off x="524060" y="2042085"/>
            <a:ext cx="8082057" cy="3934385"/>
          </a:xfrm>
        </p:spPr>
        <p:txBody>
          <a:bodyPr>
            <a:noAutofit/>
          </a:bodyPr>
          <a:lstStyle/>
          <a:p>
            <a:pPr lvl="0"/>
            <a:r>
              <a:rPr lang="en-US" sz="2400" dirty="0"/>
              <a:t>For whom is this document intended?</a:t>
            </a:r>
          </a:p>
          <a:p>
            <a:pPr marL="0" indent="0">
              <a:buNone/>
            </a:pPr>
            <a:endParaRPr lang="en-US" sz="1200" dirty="0"/>
          </a:p>
          <a:p>
            <a:pPr lvl="0"/>
            <a:r>
              <a:rPr lang="en-US" sz="2400" dirty="0"/>
              <a:t>Why would the reader want to read this document?</a:t>
            </a:r>
          </a:p>
          <a:p>
            <a:pPr marL="0" indent="0">
              <a:buNone/>
            </a:pPr>
            <a:endParaRPr lang="en-US" sz="1200" dirty="0"/>
          </a:p>
          <a:p>
            <a:pPr lvl="0"/>
            <a:r>
              <a:rPr lang="en-US" sz="2400" dirty="0"/>
              <a:t>What main points is it most important I make?</a:t>
            </a:r>
          </a:p>
          <a:p>
            <a:pPr marL="0" indent="0">
              <a:buNone/>
            </a:pPr>
            <a:endParaRPr lang="en-US" sz="1200" dirty="0"/>
          </a:p>
          <a:p>
            <a:pPr lvl="0"/>
            <a:r>
              <a:rPr lang="en-US" sz="2400" dirty="0"/>
              <a:t>By when do any necessary tasks or responses need to be done?</a:t>
            </a:r>
          </a:p>
          <a:p>
            <a:pPr marL="0" indent="0">
              <a:buNone/>
            </a:pPr>
            <a:endParaRPr lang="en-US" sz="1200" dirty="0"/>
          </a:p>
          <a:p>
            <a:pPr lvl="0"/>
            <a:r>
              <a:rPr lang="en-US" sz="2400" i="1" dirty="0"/>
              <a:t>If I could convey only one sentence to this reader, </a:t>
            </a:r>
            <a:r>
              <a:rPr lang="en-US" sz="2400" i="1" dirty="0" smtClean="0"/>
              <a:t>what </a:t>
            </a:r>
            <a:r>
              <a:rPr lang="en-US" sz="2400" i="1" dirty="0"/>
              <a:t>would it be</a:t>
            </a:r>
            <a:r>
              <a:rPr lang="en-US" sz="2400" i="1" dirty="0" smtClean="0"/>
              <a:t>?</a:t>
            </a:r>
            <a:endParaRPr lang="en-US" sz="2400" dirty="0"/>
          </a:p>
          <a:p>
            <a:pPr marL="0" indent="0">
              <a:buNone/>
            </a:pPr>
            <a:endParaRPr lang="en-US" sz="2400" dirty="0"/>
          </a:p>
        </p:txBody>
      </p:sp>
    </p:spTree>
    <p:extLst>
      <p:ext uri="{BB962C8B-B14F-4D97-AF65-F5344CB8AC3E}">
        <p14:creationId xmlns:p14="http://schemas.microsoft.com/office/powerpoint/2010/main" val="40078066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4807"/>
            <a:ext cx="7886700" cy="1053950"/>
          </a:xfrm>
        </p:spPr>
        <p:txBody>
          <a:bodyPr/>
          <a:lstStyle/>
          <a:p>
            <a:pPr algn="ctr"/>
            <a:r>
              <a:rPr lang="en-US" u="sng" dirty="0" smtClean="0"/>
              <a:t>Individual Assignment</a:t>
            </a:r>
            <a:endParaRPr lang="en-US" u="sng" dirty="0"/>
          </a:p>
        </p:txBody>
      </p:sp>
      <p:pic>
        <p:nvPicPr>
          <p:cNvPr id="5" name="Content Placeholder 4" descr="Confidential.jpg"/>
          <p:cNvPicPr>
            <a:picLocks noGrp="1" noChangeAspect="1"/>
          </p:cNvPicPr>
          <p:nvPr>
            <p:ph sz="half" idx="1"/>
          </p:nvPr>
        </p:nvPicPr>
        <p:blipFill>
          <a:blip r:embed="rId2">
            <a:extLst>
              <a:ext uri="{28A0092B-C50C-407E-A947-70E740481C1C}">
                <a14:useLocalDpi xmlns:a14="http://schemas.microsoft.com/office/drawing/2010/main" val="0"/>
              </a:ext>
            </a:extLst>
          </a:blip>
          <a:srcRect t="6391" b="6391"/>
          <a:stretch>
            <a:fillRect/>
          </a:stretch>
        </p:blipFill>
        <p:spPr>
          <a:xfrm>
            <a:off x="628650" y="2260600"/>
            <a:ext cx="3886200" cy="3702050"/>
          </a:xfrm>
        </p:spPr>
      </p:pic>
      <p:sp>
        <p:nvSpPr>
          <p:cNvPr id="4" name="Content Placeholder 3"/>
          <p:cNvSpPr>
            <a:spLocks noGrp="1"/>
          </p:cNvSpPr>
          <p:nvPr>
            <p:ph sz="half" idx="2"/>
          </p:nvPr>
        </p:nvSpPr>
        <p:spPr>
          <a:xfrm>
            <a:off x="4541531" y="2105433"/>
            <a:ext cx="4336263" cy="4071878"/>
          </a:xfrm>
        </p:spPr>
        <p:txBody>
          <a:bodyPr>
            <a:normAutofit/>
          </a:bodyPr>
          <a:lstStyle/>
          <a:p>
            <a:r>
              <a:rPr lang="en-US" dirty="0" smtClean="0"/>
              <a:t>Deadline: ____day, _ _/_ _ by close of business</a:t>
            </a:r>
          </a:p>
          <a:p>
            <a:pPr marL="0" indent="0">
              <a:buNone/>
            </a:pPr>
            <a:endParaRPr lang="en-US" sz="700" dirty="0" smtClean="0"/>
          </a:p>
          <a:p>
            <a:r>
              <a:rPr lang="en-US" dirty="0" smtClean="0"/>
              <a:t>Email to:</a:t>
            </a:r>
          </a:p>
          <a:p>
            <a:pPr marL="225425" indent="0">
              <a:buNone/>
            </a:pPr>
            <a:r>
              <a:rPr lang="en-US" dirty="0" smtClean="0"/>
              <a:t>contact@milesminiaci.com</a:t>
            </a:r>
          </a:p>
          <a:p>
            <a:pPr marL="225425" indent="0">
              <a:buNone/>
            </a:pPr>
            <a:endParaRPr lang="en-US" sz="700" dirty="0" smtClean="0"/>
          </a:p>
          <a:p>
            <a:pPr marL="225425" indent="-225425"/>
            <a:r>
              <a:rPr lang="en-US" dirty="0" smtClean="0"/>
              <a:t>Draft of a recent or current document</a:t>
            </a:r>
          </a:p>
          <a:p>
            <a:pPr marL="0" indent="0">
              <a:buNone/>
            </a:pPr>
            <a:endParaRPr lang="en-US" sz="700" dirty="0" smtClean="0"/>
          </a:p>
          <a:p>
            <a:r>
              <a:rPr lang="en-US" dirty="0" smtClean="0"/>
              <a:t>Reflection memo	</a:t>
            </a:r>
            <a:endParaRPr lang="en-US" dirty="0"/>
          </a:p>
        </p:txBody>
      </p:sp>
    </p:spTree>
    <p:extLst>
      <p:ext uri="{BB962C8B-B14F-4D97-AF65-F5344CB8AC3E}">
        <p14:creationId xmlns:p14="http://schemas.microsoft.com/office/powerpoint/2010/main" val="42725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0902"/>
            <a:ext cx="7886700" cy="870998"/>
          </a:xfrm>
        </p:spPr>
        <p:txBody>
          <a:bodyPr/>
          <a:lstStyle/>
          <a:p>
            <a:pPr algn="ctr"/>
            <a:r>
              <a:rPr lang="en-US" u="sng" dirty="0" smtClean="0"/>
              <a:t>Some Thoughts About Writing</a:t>
            </a:r>
            <a:endParaRPr lang="en-US" u="sng" dirty="0"/>
          </a:p>
        </p:txBody>
      </p:sp>
      <p:pic>
        <p:nvPicPr>
          <p:cNvPr id="6" name="Content Placeholder 5" descr="David Ogilvy.jpg"/>
          <p:cNvPicPr>
            <a:picLocks noGrp="1" noChangeAspect="1"/>
          </p:cNvPicPr>
          <p:nvPr>
            <p:ph sz="half" idx="1"/>
          </p:nvPr>
        </p:nvPicPr>
        <p:blipFill>
          <a:blip r:embed="rId2">
            <a:extLst>
              <a:ext uri="{28A0092B-C50C-407E-A947-70E740481C1C}">
                <a14:useLocalDpi xmlns:a14="http://schemas.microsoft.com/office/drawing/2010/main" val="0"/>
              </a:ext>
            </a:extLst>
          </a:blip>
          <a:srcRect l="9029" r="9029"/>
          <a:stretch>
            <a:fillRect/>
          </a:stretch>
        </p:blipFill>
        <p:spPr>
          <a:xfrm>
            <a:off x="1285155" y="2690467"/>
            <a:ext cx="2287219" cy="2560976"/>
          </a:xfrm>
        </p:spPr>
      </p:pic>
      <p:sp>
        <p:nvSpPr>
          <p:cNvPr id="5" name="Content Placeholder 4"/>
          <p:cNvSpPr>
            <a:spLocks noGrp="1"/>
          </p:cNvSpPr>
          <p:nvPr>
            <p:ph sz="half" idx="2"/>
          </p:nvPr>
        </p:nvSpPr>
        <p:spPr>
          <a:xfrm>
            <a:off x="4100473" y="1754184"/>
            <a:ext cx="4756978" cy="4692175"/>
          </a:xfrm>
        </p:spPr>
        <p:txBody>
          <a:bodyPr>
            <a:normAutofit fontScale="47500" lnSpcReduction="20000"/>
          </a:bodyPr>
          <a:lstStyle/>
          <a:p>
            <a:pPr lvl="0" fontAlgn="base"/>
            <a:r>
              <a:rPr lang="en-US" sz="3300" dirty="0" smtClean="0"/>
              <a:t>“Read </a:t>
            </a:r>
            <a:r>
              <a:rPr lang="en-US" sz="3300" dirty="0"/>
              <a:t>the Roman-Raphaelson book on writing. Read it three times.</a:t>
            </a:r>
          </a:p>
          <a:p>
            <a:pPr lvl="0" fontAlgn="base"/>
            <a:r>
              <a:rPr lang="en-US" sz="3300" dirty="0"/>
              <a:t>Write the way you talk. Naturally.</a:t>
            </a:r>
          </a:p>
          <a:p>
            <a:pPr lvl="0" fontAlgn="base"/>
            <a:r>
              <a:rPr lang="en-US" sz="3300" dirty="0"/>
              <a:t>Use short words, short sentences and short paragraphs.</a:t>
            </a:r>
          </a:p>
          <a:p>
            <a:pPr lvl="0" fontAlgn="base"/>
            <a:r>
              <a:rPr lang="en-US" sz="3300" dirty="0"/>
              <a:t>Never use jargon words like </a:t>
            </a:r>
            <a:r>
              <a:rPr lang="en-US" sz="3300" i="1" dirty="0"/>
              <a:t>reconceptualize</a:t>
            </a:r>
            <a:r>
              <a:rPr lang="en-US" sz="3300" dirty="0"/>
              <a:t>, </a:t>
            </a:r>
            <a:r>
              <a:rPr lang="en-US" sz="3300" i="1" dirty="0"/>
              <a:t>demassification</a:t>
            </a:r>
            <a:r>
              <a:rPr lang="en-US" sz="3300" dirty="0"/>
              <a:t>,  </a:t>
            </a:r>
            <a:r>
              <a:rPr lang="en-US" sz="3300" i="1" dirty="0"/>
              <a:t>attitudinally</a:t>
            </a:r>
            <a:r>
              <a:rPr lang="en-US" sz="3300" dirty="0"/>
              <a:t>, </a:t>
            </a:r>
            <a:r>
              <a:rPr lang="en-US" sz="3300" i="1" dirty="0"/>
              <a:t>judgmentally</a:t>
            </a:r>
            <a:r>
              <a:rPr lang="en-US" sz="3300" dirty="0"/>
              <a:t>, etc.</a:t>
            </a:r>
          </a:p>
          <a:p>
            <a:pPr lvl="0" fontAlgn="base"/>
            <a:r>
              <a:rPr lang="en-US" sz="3300" dirty="0"/>
              <a:t>Never write more than two pages on any subject.</a:t>
            </a:r>
          </a:p>
          <a:p>
            <a:pPr lvl="0" fontAlgn="base"/>
            <a:r>
              <a:rPr lang="en-US" sz="3300" dirty="0"/>
              <a:t>Check your quotations.</a:t>
            </a:r>
          </a:p>
          <a:p>
            <a:pPr lvl="0" fontAlgn="base"/>
            <a:r>
              <a:rPr lang="en-US" sz="3300" dirty="0"/>
              <a:t>Never send a letter or a memo on the day you write it. Read it aloud the next morning — and then edit it.</a:t>
            </a:r>
          </a:p>
          <a:p>
            <a:pPr lvl="0" fontAlgn="base"/>
            <a:r>
              <a:rPr lang="en-US" sz="3300" dirty="0"/>
              <a:t>If it is something important, get a colleague to improve it.</a:t>
            </a:r>
          </a:p>
          <a:p>
            <a:pPr lvl="0" fontAlgn="base"/>
            <a:r>
              <a:rPr lang="en-US" sz="3300" dirty="0"/>
              <a:t>Before you send your letter or your memo, make sure it is crystal clear what you want the recipient to do.</a:t>
            </a:r>
          </a:p>
          <a:p>
            <a:pPr lvl="0" fontAlgn="base"/>
            <a:r>
              <a:rPr lang="en-US" sz="3300" dirty="0"/>
              <a:t>If you want ACTION, don’t write. Go and tell the person what you want.”</a:t>
            </a:r>
          </a:p>
          <a:p>
            <a:pPr marL="0" indent="0">
              <a:buNone/>
            </a:pPr>
            <a:endParaRPr lang="en-US" dirty="0"/>
          </a:p>
        </p:txBody>
      </p:sp>
      <p:sp>
        <p:nvSpPr>
          <p:cNvPr id="7" name="TextBox 6"/>
          <p:cNvSpPr txBox="1"/>
          <p:nvPr/>
        </p:nvSpPr>
        <p:spPr>
          <a:xfrm>
            <a:off x="1173100" y="1990945"/>
            <a:ext cx="2529163" cy="707886"/>
          </a:xfrm>
          <a:prstGeom prst="rect">
            <a:avLst/>
          </a:prstGeom>
          <a:noFill/>
        </p:spPr>
        <p:txBody>
          <a:bodyPr wrap="square" rtlCol="0">
            <a:spAutoFit/>
          </a:bodyPr>
          <a:lstStyle/>
          <a:p>
            <a:r>
              <a:rPr lang="en-US" sz="2000" dirty="0" smtClean="0"/>
              <a:t>David Ogilvy,</a:t>
            </a:r>
          </a:p>
          <a:p>
            <a:r>
              <a:rPr lang="en-US" sz="2000" dirty="0" smtClean="0"/>
              <a:t>Ogilvy &amp; Mather</a:t>
            </a:r>
            <a:endParaRPr lang="en-US" sz="2000" dirty="0"/>
          </a:p>
        </p:txBody>
      </p:sp>
      <p:sp>
        <p:nvSpPr>
          <p:cNvPr id="8" name="TextBox 7"/>
          <p:cNvSpPr txBox="1"/>
          <p:nvPr/>
        </p:nvSpPr>
        <p:spPr>
          <a:xfrm>
            <a:off x="1282450" y="5264286"/>
            <a:ext cx="2529163" cy="707886"/>
          </a:xfrm>
          <a:prstGeom prst="rect">
            <a:avLst/>
          </a:prstGeom>
          <a:noFill/>
        </p:spPr>
        <p:txBody>
          <a:bodyPr wrap="square" rtlCol="0">
            <a:spAutoFit/>
          </a:bodyPr>
          <a:lstStyle/>
          <a:p>
            <a:r>
              <a:rPr lang="en-US" sz="2000" dirty="0" smtClean="0"/>
              <a:t>“The Father of</a:t>
            </a:r>
          </a:p>
          <a:p>
            <a:r>
              <a:rPr lang="en-US" sz="2000" dirty="0" smtClean="0"/>
              <a:t>Advertising”</a:t>
            </a:r>
            <a:endParaRPr lang="en-US" sz="2000" dirty="0"/>
          </a:p>
        </p:txBody>
      </p:sp>
    </p:spTree>
    <p:extLst>
      <p:ext uri="{BB962C8B-B14F-4D97-AF65-F5344CB8AC3E}">
        <p14:creationId xmlns:p14="http://schemas.microsoft.com/office/powerpoint/2010/main" val="38264459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20" y="850902"/>
            <a:ext cx="8383905" cy="870998"/>
          </a:xfrm>
        </p:spPr>
        <p:txBody>
          <a:bodyPr>
            <a:normAutofit fontScale="90000"/>
          </a:bodyPr>
          <a:lstStyle/>
          <a:p>
            <a:pPr algn="ctr"/>
            <a:r>
              <a:rPr lang="en-US" u="sng" dirty="0" smtClean="0"/>
              <a:t>Some Thoughts About Writing, cont’d</a:t>
            </a:r>
            <a:r>
              <a:rPr lang="en-US" dirty="0" smtClean="0"/>
              <a:t>.</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81812" y="2679705"/>
            <a:ext cx="1691210" cy="2560976"/>
          </a:xfrm>
        </p:spPr>
      </p:pic>
      <p:sp>
        <p:nvSpPr>
          <p:cNvPr id="5" name="Content Placeholder 4"/>
          <p:cNvSpPr>
            <a:spLocks noGrp="1"/>
          </p:cNvSpPr>
          <p:nvPr>
            <p:ph sz="half" idx="2"/>
          </p:nvPr>
        </p:nvSpPr>
        <p:spPr>
          <a:xfrm>
            <a:off x="3465492" y="1721899"/>
            <a:ext cx="4487918" cy="4692175"/>
          </a:xfrm>
        </p:spPr>
        <p:txBody>
          <a:bodyPr>
            <a:normAutofit/>
          </a:bodyPr>
          <a:lstStyle/>
          <a:p>
            <a:pPr marL="0" indent="0">
              <a:lnSpc>
                <a:spcPct val="120000"/>
              </a:lnSpc>
              <a:buNone/>
            </a:pPr>
            <a:r>
              <a:rPr lang="en-US" sz="2000" dirty="0"/>
              <a:t>“The only way some people know you is through your writing. It can be your most frequent point of contact, or your only one, with people important to your career–major customers, senior clients, your own top management. To those women and men, your writing is you. It reveals how your mind works. Is it forceful or fatuous, deft or clumsy, crisp or soggy? Readers who don’t know you judge you from the evidence of your writing.”</a:t>
            </a:r>
          </a:p>
          <a:p>
            <a:pPr marL="0" indent="0">
              <a:buNone/>
            </a:pPr>
            <a:endParaRPr lang="en-US" dirty="0"/>
          </a:p>
        </p:txBody>
      </p:sp>
      <p:sp>
        <p:nvSpPr>
          <p:cNvPr id="7" name="TextBox 6"/>
          <p:cNvSpPr txBox="1"/>
          <p:nvPr/>
        </p:nvSpPr>
        <p:spPr>
          <a:xfrm>
            <a:off x="1173100" y="1990945"/>
            <a:ext cx="2529163" cy="707886"/>
          </a:xfrm>
          <a:prstGeom prst="rect">
            <a:avLst/>
          </a:prstGeom>
          <a:noFill/>
        </p:spPr>
        <p:txBody>
          <a:bodyPr wrap="square" rtlCol="0">
            <a:spAutoFit/>
          </a:bodyPr>
          <a:lstStyle/>
          <a:p>
            <a:r>
              <a:rPr lang="en-US" sz="2000" dirty="0" smtClean="0"/>
              <a:t>Roman &amp;</a:t>
            </a:r>
          </a:p>
          <a:p>
            <a:r>
              <a:rPr lang="en-US" sz="2000" dirty="0" smtClean="0"/>
              <a:t>Raphaelson</a:t>
            </a:r>
            <a:endParaRPr lang="en-US" sz="2000" dirty="0"/>
          </a:p>
        </p:txBody>
      </p:sp>
      <p:sp>
        <p:nvSpPr>
          <p:cNvPr id="8" name="TextBox 7"/>
          <p:cNvSpPr txBox="1"/>
          <p:nvPr/>
        </p:nvSpPr>
        <p:spPr>
          <a:xfrm>
            <a:off x="1282450" y="5264286"/>
            <a:ext cx="2529163" cy="707886"/>
          </a:xfrm>
          <a:prstGeom prst="rect">
            <a:avLst/>
          </a:prstGeom>
          <a:noFill/>
        </p:spPr>
        <p:txBody>
          <a:bodyPr wrap="square" rtlCol="0">
            <a:spAutoFit/>
          </a:bodyPr>
          <a:lstStyle/>
          <a:p>
            <a:r>
              <a:rPr lang="en-US" sz="2000" i="1" dirty="0" smtClean="0"/>
              <a:t>Writing That</a:t>
            </a:r>
          </a:p>
          <a:p>
            <a:r>
              <a:rPr lang="en-US" sz="2000" i="1" dirty="0" smtClean="0"/>
              <a:t>Works</a:t>
            </a:r>
            <a:endParaRPr lang="en-US" sz="2000" i="1" dirty="0"/>
          </a:p>
        </p:txBody>
      </p:sp>
    </p:spTree>
    <p:extLst>
      <p:ext uri="{BB962C8B-B14F-4D97-AF65-F5344CB8AC3E}">
        <p14:creationId xmlns:p14="http://schemas.microsoft.com/office/powerpoint/2010/main" val="39814428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Causes of (and Solutions for) Ineffective Professional Writing</a:t>
            </a:r>
            <a:endParaRPr lang="en-US" dirty="0"/>
          </a:p>
        </p:txBody>
      </p:sp>
      <p:pic>
        <p:nvPicPr>
          <p:cNvPr id="2" name="Picture 1" descr="Screen Shot 2017-05-19 at 5.05.07 PM.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250" y="2382504"/>
            <a:ext cx="6522011" cy="3675910"/>
          </a:xfrm>
          <a:prstGeom prst="rect">
            <a:avLst/>
          </a:prstGeom>
        </p:spPr>
      </p:pic>
    </p:spTree>
    <p:extLst>
      <p:ext uri="{BB962C8B-B14F-4D97-AF65-F5344CB8AC3E}">
        <p14:creationId xmlns:p14="http://schemas.microsoft.com/office/powerpoint/2010/main" val="19740957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A Situational Approach</a:t>
            </a:r>
            <a:r>
              <a:rPr lang="en-US" dirty="0" smtClean="0"/>
              <a:t>…</a:t>
            </a:r>
            <a:endParaRPr lang="en-US" dirty="0"/>
          </a:p>
        </p:txBody>
      </p:sp>
      <p:sp>
        <p:nvSpPr>
          <p:cNvPr id="3" name="Content Placeholder 2"/>
          <p:cNvSpPr>
            <a:spLocks noGrp="1"/>
          </p:cNvSpPr>
          <p:nvPr>
            <p:ph idx="1"/>
          </p:nvPr>
        </p:nvSpPr>
        <p:spPr>
          <a:xfrm>
            <a:off x="600429" y="2315882"/>
            <a:ext cx="4479422" cy="3660589"/>
          </a:xfrm>
        </p:spPr>
        <p:txBody>
          <a:bodyPr>
            <a:normAutofit/>
          </a:bodyPr>
          <a:lstStyle/>
          <a:p>
            <a:pPr marL="0" indent="0">
              <a:buNone/>
            </a:pPr>
            <a:r>
              <a:rPr lang="en-US" dirty="0" smtClean="0"/>
              <a:t>The focus of writing instruction has shifted from an academic “one size fits all” approach to a more flexible one that takes into account the “rhetorical situation,” or the context (such as audience &amp; purpose) of each specific document.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985" y="2618978"/>
            <a:ext cx="3030485" cy="3030485"/>
          </a:xfrm>
          <a:prstGeom prst="rect">
            <a:avLst/>
          </a:prstGeom>
        </p:spPr>
      </p:pic>
    </p:spTree>
    <p:extLst>
      <p:ext uri="{BB962C8B-B14F-4D97-AF65-F5344CB8AC3E}">
        <p14:creationId xmlns:p14="http://schemas.microsoft.com/office/powerpoint/2010/main" val="27713630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97" y="850901"/>
            <a:ext cx="8534579" cy="1325563"/>
          </a:xfrm>
        </p:spPr>
        <p:txBody>
          <a:bodyPr lIns="0" rIns="0"/>
          <a:lstStyle/>
          <a:p>
            <a:pPr algn="ctr"/>
            <a:r>
              <a:rPr lang="en-US" spc="-50" dirty="0" smtClean="0"/>
              <a:t>…</a:t>
            </a:r>
            <a:r>
              <a:rPr lang="en-US" u="sng" spc="-50" dirty="0" smtClean="0"/>
              <a:t>That Recognizes Repeated Situations</a:t>
            </a:r>
            <a:endParaRPr lang="en-US" u="sng" spc="-50" dirty="0"/>
          </a:p>
        </p:txBody>
      </p:sp>
      <p:sp>
        <p:nvSpPr>
          <p:cNvPr id="3" name="Content Placeholder 2"/>
          <p:cNvSpPr>
            <a:spLocks noGrp="1"/>
          </p:cNvSpPr>
          <p:nvPr>
            <p:ph idx="1"/>
          </p:nvPr>
        </p:nvSpPr>
        <p:spPr>
          <a:xfrm>
            <a:off x="600429" y="2315882"/>
            <a:ext cx="4350273" cy="3441717"/>
          </a:xfrm>
        </p:spPr>
        <p:txBody>
          <a:bodyPr>
            <a:normAutofit lnSpcReduction="10000"/>
          </a:bodyPr>
          <a:lstStyle/>
          <a:p>
            <a:pPr marL="0" indent="0">
              <a:buNone/>
            </a:pPr>
            <a:r>
              <a:rPr lang="en-US" sz="2400" u="sng" dirty="0" smtClean="0"/>
              <a:t>Purpose &amp; Audience </a:t>
            </a:r>
            <a:r>
              <a:rPr lang="en-US" sz="2400" dirty="0" smtClean="0"/>
              <a:t>&gt;</a:t>
            </a:r>
          </a:p>
          <a:p>
            <a:pPr marL="0" indent="0">
              <a:buNone/>
            </a:pPr>
            <a:endParaRPr lang="en-US" sz="600" dirty="0" smtClean="0"/>
          </a:p>
          <a:p>
            <a:pPr marL="0" indent="0">
              <a:buNone/>
            </a:pPr>
            <a:r>
              <a:rPr lang="en-US" sz="2400" u="sng" dirty="0" smtClean="0"/>
              <a:t>Medium</a:t>
            </a:r>
            <a:r>
              <a:rPr lang="en-US" sz="2400" dirty="0" smtClean="0"/>
              <a:t> &gt;</a:t>
            </a:r>
            <a:endParaRPr lang="en-US" sz="2400" u="sng" dirty="0" smtClean="0"/>
          </a:p>
          <a:p>
            <a:pPr marL="0" indent="0">
              <a:buNone/>
            </a:pPr>
            <a:r>
              <a:rPr lang="en-US" sz="2400" dirty="0" smtClean="0"/>
              <a:t>(</a:t>
            </a:r>
            <a:r>
              <a:rPr lang="en-US" sz="2400" i="1" dirty="0" smtClean="0"/>
              <a:t>Print, Online, Video, Audio, etc.</a:t>
            </a:r>
            <a:r>
              <a:rPr lang="en-US" sz="2400" dirty="0" smtClean="0"/>
              <a:t>)</a:t>
            </a:r>
          </a:p>
          <a:p>
            <a:pPr marL="0" indent="0">
              <a:buNone/>
            </a:pPr>
            <a:endParaRPr lang="en-US" sz="600" dirty="0" smtClean="0"/>
          </a:p>
          <a:p>
            <a:pPr marL="0" indent="0">
              <a:buNone/>
            </a:pPr>
            <a:r>
              <a:rPr lang="en-US" sz="2400" u="sng" dirty="0" smtClean="0"/>
              <a:t>Genre</a:t>
            </a:r>
          </a:p>
          <a:p>
            <a:pPr marL="0" indent="0">
              <a:buNone/>
            </a:pPr>
            <a:r>
              <a:rPr lang="en-US" sz="2400" dirty="0" smtClean="0"/>
              <a:t>(</a:t>
            </a:r>
            <a:r>
              <a:rPr lang="en-US" sz="2400" i="1" dirty="0" smtClean="0"/>
              <a:t>A response to a repeated situation that becomes a standardized type of document with its own format &amp; rules</a:t>
            </a:r>
            <a:r>
              <a:rPr lang="en-US" sz="2400" dirty="0" smtClean="0"/>
              <a:t>)</a:t>
            </a:r>
            <a:endParaRPr lang="en-US" sz="2400" dirty="0"/>
          </a:p>
          <a:p>
            <a:pPr marL="0" indent="0">
              <a:buNone/>
            </a:pPr>
            <a:endParaRPr lang="en-US" sz="2400"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986" y="2421420"/>
            <a:ext cx="2984020" cy="3120942"/>
          </a:xfrm>
          <a:prstGeom prst="rect">
            <a:avLst/>
          </a:prstGeom>
        </p:spPr>
      </p:pic>
    </p:spTree>
    <p:extLst>
      <p:ext uri="{BB962C8B-B14F-4D97-AF65-F5344CB8AC3E}">
        <p14:creationId xmlns:p14="http://schemas.microsoft.com/office/powerpoint/2010/main" val="38834668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3312"/>
            <a:ext cx="7886700" cy="878996"/>
          </a:xfrm>
        </p:spPr>
        <p:txBody>
          <a:bodyPr/>
          <a:lstStyle/>
          <a:p>
            <a:pPr algn="ctr"/>
            <a:r>
              <a:rPr lang="en-US" u="sng" dirty="0" smtClean="0"/>
              <a:t>Overview of Topics Covered</a:t>
            </a:r>
            <a:endParaRPr lang="en-US" u="sng" dirty="0"/>
          </a:p>
        </p:txBody>
      </p:sp>
      <p:sp>
        <p:nvSpPr>
          <p:cNvPr id="3" name="Content Placeholder 2"/>
          <p:cNvSpPr>
            <a:spLocks noGrp="1"/>
          </p:cNvSpPr>
          <p:nvPr>
            <p:ph idx="1"/>
          </p:nvPr>
        </p:nvSpPr>
        <p:spPr>
          <a:xfrm>
            <a:off x="3536081" y="1707999"/>
            <a:ext cx="4979269" cy="4740793"/>
          </a:xfrm>
        </p:spPr>
        <p:txBody>
          <a:bodyPr>
            <a:normAutofit fontScale="92500" lnSpcReduction="20000"/>
          </a:bodyPr>
          <a:lstStyle/>
          <a:p>
            <a:r>
              <a:rPr lang="en-US" dirty="0" smtClean="0"/>
              <a:t>Best Writing Practices</a:t>
            </a:r>
          </a:p>
          <a:p>
            <a:pPr lvl="1">
              <a:buFont typeface="Courier New"/>
              <a:buChar char="o"/>
            </a:pPr>
            <a:r>
              <a:rPr lang="en-US" dirty="0" smtClean="0"/>
              <a:t>Audience Awareness</a:t>
            </a:r>
          </a:p>
          <a:p>
            <a:pPr lvl="1">
              <a:buFont typeface="Courier New"/>
              <a:buChar char="o"/>
            </a:pPr>
            <a:r>
              <a:rPr lang="en-US" dirty="0" smtClean="0"/>
              <a:t>Adjusting Stance/Tone</a:t>
            </a:r>
          </a:p>
          <a:p>
            <a:pPr marL="457200" lvl="1" indent="0">
              <a:buNone/>
            </a:pPr>
            <a:endParaRPr lang="en-US" sz="1200" dirty="0" smtClean="0"/>
          </a:p>
          <a:p>
            <a:r>
              <a:rPr lang="en-US" dirty="0" smtClean="0"/>
              <a:t>Specific Skill Sets</a:t>
            </a:r>
          </a:p>
          <a:p>
            <a:pPr lvl="1">
              <a:buFont typeface="Courier New"/>
              <a:buChar char="o"/>
            </a:pPr>
            <a:r>
              <a:rPr lang="en-US" dirty="0"/>
              <a:t>Organization</a:t>
            </a:r>
          </a:p>
          <a:p>
            <a:pPr lvl="1">
              <a:buFont typeface="Courier New"/>
              <a:buChar char="o"/>
            </a:pPr>
            <a:r>
              <a:rPr lang="en-US" dirty="0"/>
              <a:t>Argumentation</a:t>
            </a:r>
          </a:p>
          <a:p>
            <a:pPr lvl="1">
              <a:buFont typeface="Courier New"/>
              <a:buChar char="o"/>
            </a:pPr>
            <a:r>
              <a:rPr lang="en-US" dirty="0"/>
              <a:t>Word Choice/Sentence </a:t>
            </a:r>
            <a:r>
              <a:rPr lang="en-US" dirty="0" smtClean="0"/>
              <a:t>Structure</a:t>
            </a:r>
          </a:p>
          <a:p>
            <a:pPr marL="457200" lvl="1" indent="0">
              <a:buNone/>
            </a:pPr>
            <a:endParaRPr lang="en-US" sz="1200" dirty="0" smtClean="0"/>
          </a:p>
          <a:p>
            <a:r>
              <a:rPr lang="en-US" dirty="0" smtClean="0"/>
              <a:t>RCB-Specific Documents</a:t>
            </a:r>
          </a:p>
          <a:p>
            <a:pPr lvl="1">
              <a:buFont typeface="Courier New"/>
              <a:buChar char="o"/>
            </a:pPr>
            <a:r>
              <a:rPr lang="en-US" dirty="0" smtClean="0"/>
              <a:t>Internal &amp; External Emails/Memos</a:t>
            </a:r>
          </a:p>
          <a:p>
            <a:pPr lvl="1">
              <a:buFont typeface="Courier New"/>
              <a:buChar char="o"/>
            </a:pPr>
            <a:r>
              <a:rPr lang="en-US" dirty="0" smtClean="0"/>
              <a:t>Minutes</a:t>
            </a:r>
          </a:p>
          <a:p>
            <a:pPr lvl="1">
              <a:buFont typeface="Courier New"/>
              <a:buChar char="o"/>
            </a:pPr>
            <a:r>
              <a:rPr lang="en-US" dirty="0" smtClean="0"/>
              <a:t>Policies/Procedures</a:t>
            </a:r>
          </a:p>
          <a:p>
            <a:pPr lvl="1">
              <a:buFont typeface="Courier New"/>
              <a:buChar char="o"/>
            </a:pPr>
            <a:r>
              <a:rPr lang="en-US" dirty="0" smtClean="0"/>
              <a:t>Reports/Analyses</a:t>
            </a:r>
          </a:p>
          <a:p>
            <a:pPr lvl="1">
              <a:buFont typeface="Courier New"/>
              <a:buChar char="o"/>
            </a:pPr>
            <a:r>
              <a:rPr lang="en-US" dirty="0" smtClean="0"/>
              <a:t>Marketing Materials/Press Releases</a:t>
            </a:r>
          </a:p>
          <a:p>
            <a:endParaRPr lang="en-US" dirty="0"/>
          </a:p>
        </p:txBody>
      </p:sp>
      <p:pic>
        <p:nvPicPr>
          <p:cNvPr id="4" name="Picture 3" descr="Org Chart.jpg"/>
          <p:cNvPicPr>
            <a:picLocks noChangeAspect="1"/>
          </p:cNvPicPr>
          <p:nvPr/>
        </p:nvPicPr>
        <p:blipFill rotWithShape="1">
          <a:blip r:embed="rId2">
            <a:extLst>
              <a:ext uri="{28A0092B-C50C-407E-A947-70E740481C1C}">
                <a14:useLocalDpi xmlns:a14="http://schemas.microsoft.com/office/drawing/2010/main" val="0"/>
              </a:ext>
            </a:extLst>
          </a:blip>
          <a:srcRect l="9720"/>
          <a:stretch/>
        </p:blipFill>
        <p:spPr>
          <a:xfrm>
            <a:off x="722540" y="2366035"/>
            <a:ext cx="2441321" cy="3083625"/>
          </a:xfrm>
          <a:prstGeom prst="rect">
            <a:avLst/>
          </a:prstGeom>
        </p:spPr>
      </p:pic>
    </p:spTree>
    <p:extLst>
      <p:ext uri="{BB962C8B-B14F-4D97-AF65-F5344CB8AC3E}">
        <p14:creationId xmlns:p14="http://schemas.microsoft.com/office/powerpoint/2010/main" val="21747729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68" y="621232"/>
            <a:ext cx="8269110" cy="870655"/>
          </a:xfrm>
        </p:spPr>
        <p:txBody>
          <a:bodyPr>
            <a:normAutofit/>
          </a:bodyPr>
          <a:lstStyle/>
          <a:p>
            <a:pPr algn="ctr"/>
            <a:r>
              <a:rPr lang="en-US" sz="3900" u="sng" dirty="0" smtClean="0"/>
              <a:t>The Importance of  Audience Awareness</a:t>
            </a:r>
            <a:endParaRPr lang="en-US" sz="3900" u="sng" dirty="0"/>
          </a:p>
        </p:txBody>
      </p:sp>
      <p:pic>
        <p:nvPicPr>
          <p:cNvPr id="5" name="Picture 4" descr="Screen Shot 2017-04-02 at 8.32.28 PM.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422" y="1580667"/>
            <a:ext cx="5537935" cy="4552861"/>
          </a:xfrm>
          <a:prstGeom prst="rect">
            <a:avLst/>
          </a:prstGeom>
          <a:ln>
            <a:solidFill>
              <a:schemeClr val="accent1"/>
            </a:solidFill>
          </a:ln>
        </p:spPr>
      </p:pic>
      <p:sp>
        <p:nvSpPr>
          <p:cNvPr id="7" name="TextBox 6"/>
          <p:cNvSpPr txBox="1"/>
          <p:nvPr/>
        </p:nvSpPr>
        <p:spPr>
          <a:xfrm>
            <a:off x="108093" y="6457767"/>
            <a:ext cx="9035908" cy="369332"/>
          </a:xfrm>
          <a:prstGeom prst="rect">
            <a:avLst/>
          </a:prstGeom>
          <a:noFill/>
        </p:spPr>
        <p:txBody>
          <a:bodyPr wrap="square" rtlCol="0">
            <a:spAutoFit/>
          </a:bodyPr>
          <a:lstStyle/>
          <a:p>
            <a:r>
              <a:rPr lang="en-US" u="sng" dirty="0">
                <a:solidFill>
                  <a:schemeClr val="accent1"/>
                </a:solidFill>
              </a:rPr>
              <a:t>http://www.cnbc.com/2014/07/21/how-microsoft-mangled-a-layoff-memocommentary.html</a:t>
            </a:r>
          </a:p>
        </p:txBody>
      </p:sp>
    </p:spTree>
    <p:extLst>
      <p:ext uri="{BB962C8B-B14F-4D97-AF65-F5344CB8AC3E}">
        <p14:creationId xmlns:p14="http://schemas.microsoft.com/office/powerpoint/2010/main" val="4185632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28650" y="634743"/>
            <a:ext cx="7886700" cy="851356"/>
          </a:xfrm>
        </p:spPr>
        <p:txBody>
          <a:bodyPr>
            <a:normAutofit/>
          </a:bodyPr>
          <a:lstStyle/>
          <a:p>
            <a:pPr algn="ctr"/>
            <a:r>
              <a:rPr lang="en-US" sz="3900" u="sng" dirty="0" smtClean="0"/>
              <a:t>Audience Awareness, cont’d</a:t>
            </a:r>
            <a:r>
              <a:rPr lang="en-US" sz="3900" dirty="0" smtClean="0"/>
              <a:t>.</a:t>
            </a:r>
            <a:endParaRPr lang="en-US" sz="3900" dirty="0"/>
          </a:p>
        </p:txBody>
      </p:sp>
      <p:sp>
        <p:nvSpPr>
          <p:cNvPr id="4" name="TextBox 3"/>
          <p:cNvSpPr txBox="1"/>
          <p:nvPr/>
        </p:nvSpPr>
        <p:spPr>
          <a:xfrm>
            <a:off x="108093" y="6457767"/>
            <a:ext cx="9035908" cy="369332"/>
          </a:xfrm>
          <a:prstGeom prst="rect">
            <a:avLst/>
          </a:prstGeom>
          <a:noFill/>
        </p:spPr>
        <p:txBody>
          <a:bodyPr wrap="square" rtlCol="0">
            <a:spAutoFit/>
          </a:bodyPr>
          <a:lstStyle/>
          <a:p>
            <a:r>
              <a:rPr lang="en-US" u="sng" dirty="0">
                <a:solidFill>
                  <a:schemeClr val="accent1"/>
                </a:solidFill>
              </a:rPr>
              <a:t>http://moementum.com/work-smart-blog/the-microsoft-layoff-letter-a-239-word-alternative/</a:t>
            </a:r>
          </a:p>
        </p:txBody>
      </p:sp>
      <p:sp>
        <p:nvSpPr>
          <p:cNvPr id="6" name="Rectangle 5"/>
          <p:cNvSpPr/>
          <p:nvPr/>
        </p:nvSpPr>
        <p:spPr>
          <a:xfrm>
            <a:off x="337790" y="1426666"/>
            <a:ext cx="8417750" cy="5078313"/>
          </a:xfrm>
          <a:prstGeom prst="rect">
            <a:avLst/>
          </a:prstGeom>
        </p:spPr>
        <p:txBody>
          <a:bodyPr wrap="square">
            <a:spAutoFit/>
          </a:bodyPr>
          <a:lstStyle/>
          <a:p>
            <a:pPr marL="458788" lvl="0" indent="-458788"/>
            <a:r>
              <a:rPr lang="en-US" b="1" dirty="0"/>
              <a:t>0</a:t>
            </a:r>
            <a:r>
              <a:rPr lang="en-US" dirty="0"/>
              <a:t> </a:t>
            </a:r>
            <a:r>
              <a:rPr lang="en-US" dirty="0" smtClean="0"/>
              <a:t> </a:t>
            </a:r>
            <a:r>
              <a:rPr lang="en-US" dirty="0"/>
              <a:t>	</a:t>
            </a:r>
            <a:r>
              <a:rPr lang="en-US" dirty="0" smtClean="0"/>
              <a:t>References </a:t>
            </a:r>
            <a:r>
              <a:rPr lang="en-US" dirty="0"/>
              <a:t>to “</a:t>
            </a:r>
            <a:r>
              <a:rPr lang="en-US" dirty="0" smtClean="0"/>
              <a:t>empathy,” “regret,” “disappointment,” “concern,” or </a:t>
            </a:r>
            <a:r>
              <a:rPr lang="en-US" dirty="0"/>
              <a:t>references to </a:t>
            </a:r>
            <a:r>
              <a:rPr lang="en-US" dirty="0" smtClean="0"/>
              <a:t>any ethical or </a:t>
            </a:r>
            <a:r>
              <a:rPr lang="en-US" dirty="0"/>
              <a:t>strategic </a:t>
            </a:r>
            <a:r>
              <a:rPr lang="en-US" dirty="0" smtClean="0"/>
              <a:t>dilemma</a:t>
            </a:r>
          </a:p>
          <a:p>
            <a:pPr marL="458788" lvl="0" indent="-458788"/>
            <a:endParaRPr lang="en-US" sz="900" dirty="0"/>
          </a:p>
          <a:p>
            <a:pPr lvl="0">
              <a:tabLst>
                <a:tab pos="458788" algn="l"/>
              </a:tabLst>
            </a:pPr>
            <a:r>
              <a:rPr lang="en-US" b="1" dirty="0" smtClean="0"/>
              <a:t>31</a:t>
            </a:r>
            <a:r>
              <a:rPr lang="en-US" dirty="0" smtClean="0"/>
              <a:t>	Uses of </a:t>
            </a:r>
            <a:r>
              <a:rPr lang="en-US" dirty="0"/>
              <a:t>or synonyms for the words “</a:t>
            </a:r>
            <a:r>
              <a:rPr lang="en-US" dirty="0" smtClean="0"/>
              <a:t>plans,” “winning,” “building,” </a:t>
            </a:r>
            <a:r>
              <a:rPr lang="en-US" dirty="0"/>
              <a:t>or “</a:t>
            </a:r>
            <a:r>
              <a:rPr lang="en-US" dirty="0" smtClean="0"/>
              <a:t>shifting”</a:t>
            </a:r>
          </a:p>
          <a:p>
            <a:pPr lvl="0">
              <a:tabLst>
                <a:tab pos="458788" algn="l"/>
              </a:tabLst>
            </a:pPr>
            <a:endParaRPr lang="en-US" sz="900" dirty="0"/>
          </a:p>
          <a:p>
            <a:pPr marL="458788" lvl="0" indent="-458788">
              <a:tabLst>
                <a:tab pos="458788" algn="l"/>
              </a:tabLst>
            </a:pPr>
            <a:r>
              <a:rPr lang="en-US" b="1" dirty="0"/>
              <a:t>0</a:t>
            </a:r>
            <a:r>
              <a:rPr lang="en-US" dirty="0"/>
              <a:t> </a:t>
            </a:r>
            <a:r>
              <a:rPr lang="en-US" dirty="0" smtClean="0"/>
              <a:t> 	Uses of </a:t>
            </a:r>
            <a:r>
              <a:rPr lang="en-US" dirty="0"/>
              <a:t>or synonyms for the words “</a:t>
            </a:r>
            <a:r>
              <a:rPr lang="en-US" dirty="0" smtClean="0"/>
              <a:t>consider,” “understand,” “sensitive,” “aware,” </a:t>
            </a:r>
            <a:r>
              <a:rPr lang="en-US" dirty="0"/>
              <a:t>or “</a:t>
            </a:r>
            <a:r>
              <a:rPr lang="en-US" dirty="0" smtClean="0"/>
              <a:t>disappoint”</a:t>
            </a:r>
          </a:p>
          <a:p>
            <a:pPr marL="458788" lvl="0" indent="-458788">
              <a:tabLst>
                <a:tab pos="458788" algn="l"/>
              </a:tabLst>
            </a:pPr>
            <a:endParaRPr lang="en-US" sz="900" dirty="0" smtClean="0"/>
          </a:p>
          <a:p>
            <a:pPr marL="458788" indent="-458788">
              <a:tabLst>
                <a:tab pos="458788" algn="l"/>
              </a:tabLst>
            </a:pPr>
            <a:r>
              <a:rPr lang="en-US" b="1" dirty="0"/>
              <a:t>35</a:t>
            </a:r>
            <a:r>
              <a:rPr lang="en-US" dirty="0"/>
              <a:t> 	</a:t>
            </a:r>
            <a:r>
              <a:rPr lang="en-US" dirty="0" smtClean="0"/>
              <a:t>Uses of </a:t>
            </a:r>
            <a:r>
              <a:rPr lang="en-US" dirty="0"/>
              <a:t>or synonyms for the words “product,” “alignment” and “focus</a:t>
            </a:r>
            <a:r>
              <a:rPr lang="en-US" dirty="0" smtClean="0"/>
              <a:t>”</a:t>
            </a:r>
          </a:p>
          <a:p>
            <a:pPr marL="458788" indent="-458788">
              <a:tabLst>
                <a:tab pos="458788" algn="l"/>
              </a:tabLst>
            </a:pPr>
            <a:endParaRPr lang="en-US" sz="900" dirty="0" smtClean="0"/>
          </a:p>
          <a:p>
            <a:pPr marL="458788" indent="-458788">
              <a:tabLst>
                <a:tab pos="458788" algn="l"/>
              </a:tabLst>
            </a:pPr>
            <a:r>
              <a:rPr lang="en-US" b="1" dirty="0" smtClean="0"/>
              <a:t>0</a:t>
            </a:r>
            <a:r>
              <a:rPr lang="en-US" dirty="0" smtClean="0"/>
              <a:t>	Uses of the word “accountable”</a:t>
            </a:r>
          </a:p>
          <a:p>
            <a:pPr marL="458788" indent="-458788">
              <a:tabLst>
                <a:tab pos="458788" algn="l"/>
              </a:tabLst>
            </a:pPr>
            <a:endParaRPr lang="en-US" sz="900" dirty="0" smtClean="0"/>
          </a:p>
          <a:p>
            <a:pPr marL="458788" indent="-458788">
              <a:tabLst>
                <a:tab pos="458788" algn="l"/>
              </a:tabLst>
            </a:pPr>
            <a:r>
              <a:rPr lang="en-US" b="1" dirty="0" smtClean="0"/>
              <a:t>2</a:t>
            </a:r>
            <a:r>
              <a:rPr lang="en-US" dirty="0" smtClean="0"/>
              <a:t>	Uses of the word “responsible” (in </a:t>
            </a:r>
            <a:r>
              <a:rPr lang="en-US" dirty="0"/>
              <a:t>the context of business units who will own key functions of the newly “right-sized” </a:t>
            </a:r>
            <a:r>
              <a:rPr lang="en-US" dirty="0" smtClean="0"/>
              <a:t>business)</a:t>
            </a:r>
          </a:p>
          <a:p>
            <a:pPr marL="458788" indent="-458788">
              <a:buAutoNum type="arabicPlain" startAt="2"/>
              <a:tabLst>
                <a:tab pos="458788" algn="l"/>
              </a:tabLst>
            </a:pPr>
            <a:endParaRPr lang="en-US" sz="900" b="1" dirty="0" smtClean="0"/>
          </a:p>
          <a:p>
            <a:pPr marL="458788" indent="-458788">
              <a:tabLst>
                <a:tab pos="458788" algn="l"/>
              </a:tabLst>
            </a:pPr>
            <a:r>
              <a:rPr lang="en-US" dirty="0"/>
              <a:t> </a:t>
            </a:r>
            <a:r>
              <a:rPr lang="en-US" b="1" dirty="0"/>
              <a:t>0</a:t>
            </a:r>
            <a:r>
              <a:rPr lang="en-US" dirty="0"/>
              <a:t>	Uses of or synonyms for the words “relationship”, “friends”, “colleagues”</a:t>
            </a:r>
          </a:p>
          <a:p>
            <a:pPr marL="458788" lvl="0" indent="-458788">
              <a:tabLst>
                <a:tab pos="458788" algn="l"/>
              </a:tabLst>
            </a:pPr>
            <a:endParaRPr lang="en-US" sz="900" b="1" dirty="0" smtClean="0"/>
          </a:p>
          <a:p>
            <a:pPr marL="458788" lvl="0" indent="-458788">
              <a:tabLst>
                <a:tab pos="458788" algn="l"/>
              </a:tabLst>
            </a:pPr>
            <a:r>
              <a:rPr lang="en-US" b="1" dirty="0" smtClean="0"/>
              <a:t>18</a:t>
            </a:r>
            <a:r>
              <a:rPr lang="en-US" dirty="0" smtClean="0"/>
              <a:t>	Uses of the word “team”</a:t>
            </a:r>
          </a:p>
          <a:p>
            <a:pPr marL="458788" lvl="0" indent="-458788">
              <a:tabLst>
                <a:tab pos="458788" algn="l"/>
              </a:tabLst>
            </a:pPr>
            <a:endParaRPr lang="en-US" sz="900" dirty="0"/>
          </a:p>
          <a:p>
            <a:pPr>
              <a:tabLst>
                <a:tab pos="458788" algn="l"/>
              </a:tabLst>
            </a:pPr>
            <a:r>
              <a:rPr lang="en-US" b="1" dirty="0" smtClean="0"/>
              <a:t>0</a:t>
            </a:r>
            <a:r>
              <a:rPr lang="en-US" dirty="0" smtClean="0"/>
              <a:t>	Uses of the words “I,” “me,” or “you”</a:t>
            </a:r>
          </a:p>
          <a:p>
            <a:pPr>
              <a:tabLst>
                <a:tab pos="458788" algn="l"/>
              </a:tabLst>
            </a:pPr>
            <a:endParaRPr lang="en-US" sz="900" dirty="0"/>
          </a:p>
          <a:p>
            <a:pPr>
              <a:tabLst>
                <a:tab pos="458788" algn="l"/>
              </a:tabLst>
            </a:pPr>
            <a:r>
              <a:rPr lang="en-US" b="1" dirty="0" smtClean="0"/>
              <a:t>40</a:t>
            </a:r>
            <a:r>
              <a:rPr lang="en-US" dirty="0" smtClean="0"/>
              <a:t>	Uses of the word “we” (in the context of who made the layoff decision)</a:t>
            </a:r>
          </a:p>
        </p:txBody>
      </p:sp>
      <p:cxnSp>
        <p:nvCxnSpPr>
          <p:cNvPr id="8" name="Straight Connector 7"/>
          <p:cNvCxnSpPr/>
          <p:nvPr/>
        </p:nvCxnSpPr>
        <p:spPr>
          <a:xfrm flipV="1">
            <a:off x="418861" y="2512855"/>
            <a:ext cx="8093470" cy="1351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22633" y="3624463"/>
            <a:ext cx="8093470" cy="1351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22633" y="4691751"/>
            <a:ext cx="8093470" cy="1351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422633" y="5515859"/>
            <a:ext cx="8093470" cy="1351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55846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2428</TotalTime>
  <Words>490</Words>
  <Application>Microsoft Macintosh PowerPoint</Application>
  <PresentationFormat>On-screen Show (4:3)</PresentationFormat>
  <Paragraphs>133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Some Thoughts About Writing</vt:lpstr>
      <vt:lpstr>Some Thoughts About Writing, cont’d.</vt:lpstr>
      <vt:lpstr>Causes of (and Solutions for) Ineffective Professional Writing</vt:lpstr>
      <vt:lpstr>A Situational Approach…</vt:lpstr>
      <vt:lpstr>…That Recognizes Repeated Situations</vt:lpstr>
      <vt:lpstr>Overview of Topics Covered</vt:lpstr>
      <vt:lpstr>The Importance of  Audience Awareness</vt:lpstr>
      <vt:lpstr>Audience Awareness, cont’d.</vt:lpstr>
      <vt:lpstr>Know Your Audience</vt:lpstr>
      <vt:lpstr>Proximity</vt:lpstr>
      <vt:lpstr>Word Bank: The Writer’s Toolkit</vt:lpstr>
      <vt:lpstr>Essential Questions</vt:lpstr>
      <vt:lpstr>Individual Assignment</vt:lpstr>
    </vt:vector>
  </TitlesOfParts>
  <Company>UC Davis Extension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 Hoon Im</dc:creator>
  <cp:lastModifiedBy>Miles Miniaci</cp:lastModifiedBy>
  <cp:revision>48</cp:revision>
  <dcterms:created xsi:type="dcterms:W3CDTF">2014-06-04T22:47:37Z</dcterms:created>
  <dcterms:modified xsi:type="dcterms:W3CDTF">2019-04-30T05:13:37Z</dcterms:modified>
</cp:coreProperties>
</file>