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7" r:id="rId3"/>
    <p:sldId id="258" r:id="rId4"/>
    <p:sldId id="259" r:id="rId5"/>
    <p:sldId id="279" r:id="rId6"/>
    <p:sldId id="260" r:id="rId7"/>
    <p:sldId id="261" r:id="rId8"/>
    <p:sldId id="262" r:id="rId9"/>
    <p:sldId id="263" r:id="rId10"/>
    <p:sldId id="264" r:id="rId11"/>
    <p:sldId id="265" r:id="rId12"/>
    <p:sldId id="266" r:id="rId13"/>
    <p:sldId id="267" r:id="rId14"/>
    <p:sldId id="268" r:id="rId15"/>
    <p:sldId id="269" r:id="rId16"/>
    <p:sldId id="270" r:id="rId17"/>
    <p:sldId id="276" r:id="rId18"/>
    <p:sldId id="271" r:id="rId19"/>
    <p:sldId id="272" r:id="rId20"/>
    <p:sldId id="273" r:id="rId21"/>
    <p:sldId id="277" r:id="rId22"/>
    <p:sldId id="278"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es Miniac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autoAdjust="0"/>
  </p:normalViewPr>
  <p:slideViewPr>
    <p:cSldViewPr snapToGrid="0">
      <p:cViewPr varScale="1">
        <p:scale>
          <a:sx n="99" d="100"/>
          <a:sy n="99" d="100"/>
        </p:scale>
        <p:origin x="-112" y="-208"/>
      </p:cViewPr>
      <p:guideLst>
        <p:guide orient="horz" pos="2160"/>
        <p:guide pos="2880"/>
      </p:guideLst>
    </p:cSldViewPr>
  </p:slideViewPr>
  <p:outlineViewPr>
    <p:cViewPr>
      <p:scale>
        <a:sx n="33" d="100"/>
        <a:sy n="33" d="100"/>
      </p:scale>
      <p:origin x="0" y="4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26471"/>
          <a:stretch/>
        </p:blipFill>
        <p:spPr>
          <a:xfrm>
            <a:off x="6829425" y="5892639"/>
            <a:ext cx="2143125" cy="965362"/>
          </a:xfrm>
          <a:prstGeom prst="rect">
            <a:avLst/>
          </a:prstGeom>
        </p:spPr>
      </p:pic>
      <p:pic>
        <p:nvPicPr>
          <p:cNvPr id="11" name="Picture 1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04515"/>
            <a:ext cx="9144000" cy="7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257" y="0"/>
            <a:ext cx="916478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86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92139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41740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34108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D2209-1530-4C06-A2D3-5DE27212FE83}" type="datetimeFigureOut">
              <a:rPr lang="en-US" smtClean="0"/>
              <a:t>4/29/19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227028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2D2209-1530-4C06-A2D3-5DE27212FE83}"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78678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733425"/>
            <a:ext cx="7886700" cy="118586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9097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7336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9097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7336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2D2209-1530-4C06-A2D3-5DE27212FE83}" type="datetimeFigureOut">
              <a:rPr lang="en-US" smtClean="0"/>
              <a:t>4/29/19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126860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2D2209-1530-4C06-A2D3-5DE27212FE83}" type="datetimeFigureOut">
              <a:rPr lang="en-US" smtClean="0"/>
              <a:t>4/29/19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278172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D2209-1530-4C06-A2D3-5DE27212FE83}" type="datetimeFigureOut">
              <a:rPr lang="en-US" smtClean="0"/>
              <a:t>4/29/19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52368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D2209-1530-4C06-A2D3-5DE27212FE83}"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322960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D2209-1530-4C06-A2D3-5DE27212FE83}" type="datetimeFigureOut">
              <a:rPr lang="en-US" smtClean="0"/>
              <a:t>4/29/19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B2CF9A-5B2C-432D-8102-8EC907EA321F}" type="slidenum">
              <a:rPr lang="en-US" smtClean="0"/>
              <a:t>‹#›</a:t>
            </a:fld>
            <a:endParaRPr lang="en-US"/>
          </a:p>
        </p:txBody>
      </p:sp>
    </p:spTree>
    <p:extLst>
      <p:ext uri="{BB962C8B-B14F-4D97-AF65-F5344CB8AC3E}">
        <p14:creationId xmlns:p14="http://schemas.microsoft.com/office/powerpoint/2010/main" val="9056695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50901"/>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01850"/>
            <a:ext cx="7886700" cy="3686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4706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D2209-1530-4C06-A2D3-5DE27212FE83}" type="datetimeFigureOut">
              <a:rPr lang="en-US" smtClean="0"/>
              <a:t>4/29/19</a:t>
            </a:fld>
            <a:endParaRPr lang="en-US"/>
          </a:p>
        </p:txBody>
      </p:sp>
      <p:sp>
        <p:nvSpPr>
          <p:cNvPr id="5" name="Footer Placeholder 4"/>
          <p:cNvSpPr>
            <a:spLocks noGrp="1"/>
          </p:cNvSpPr>
          <p:nvPr>
            <p:ph type="ftr" sz="quarter" idx="3"/>
          </p:nvPr>
        </p:nvSpPr>
        <p:spPr>
          <a:xfrm>
            <a:off x="3028950" y="64706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4706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2CF9A-5B2C-432D-8102-8EC907EA321F}" type="slidenum">
              <a:rPr lang="en-US" smtClean="0"/>
              <a:t>‹#›</a:t>
            </a:fld>
            <a:endParaRPr lang="en-US" dirty="0"/>
          </a:p>
        </p:txBody>
      </p:sp>
      <p:pic>
        <p:nvPicPr>
          <p:cNvPr id="7"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257" y="0"/>
            <a:ext cx="916478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404515"/>
            <a:ext cx="9144000" cy="72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529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153790"/>
            <a:ext cx="7772400" cy="17497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t>Mastering Grammar</a:t>
            </a:r>
            <a:endParaRPr lang="en-US" sz="6000" dirty="0"/>
          </a:p>
        </p:txBody>
      </p:sp>
      <p:sp>
        <p:nvSpPr>
          <p:cNvPr id="6" name="Subtitle 2"/>
          <p:cNvSpPr txBox="1">
            <a:spLocks/>
          </p:cNvSpPr>
          <p:nvPr/>
        </p:nvSpPr>
        <p:spPr>
          <a:xfrm>
            <a:off x="1171223" y="3319815"/>
            <a:ext cx="6858000" cy="20847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400" i="1" dirty="0" smtClean="0"/>
              <a:t>Day One—[Month] _ _, 20_ _</a:t>
            </a:r>
          </a:p>
          <a:p>
            <a:pPr marL="0" indent="0" algn="ctr">
              <a:buNone/>
            </a:pPr>
            <a:endParaRPr lang="en-US" dirty="0"/>
          </a:p>
          <a:p>
            <a:pPr marL="0" indent="0" algn="ctr">
              <a:buNone/>
            </a:pPr>
            <a:r>
              <a:rPr lang="en-US" b="1" dirty="0" smtClean="0"/>
              <a:t>[Organization]</a:t>
            </a:r>
            <a:endParaRPr lang="en-US" dirty="0"/>
          </a:p>
          <a:p>
            <a:pPr marL="0" indent="0" algn="ctr">
              <a:buNone/>
            </a:pPr>
            <a:r>
              <a:rPr lang="en-US" b="1" dirty="0" smtClean="0"/>
              <a:t>[Location]</a:t>
            </a:r>
            <a:endParaRPr lang="en-US" dirty="0"/>
          </a:p>
          <a:p>
            <a:pPr marL="0" indent="0" algn="ctr">
              <a:buNone/>
            </a:pPr>
            <a:endParaRPr lang="en-US" dirty="0"/>
          </a:p>
        </p:txBody>
      </p:sp>
    </p:spTree>
    <p:extLst>
      <p:ext uri="{BB962C8B-B14F-4D97-AF65-F5344CB8AC3E}">
        <p14:creationId xmlns:p14="http://schemas.microsoft.com/office/powerpoint/2010/main" val="229427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674" y="912861"/>
            <a:ext cx="7886700" cy="1325563"/>
          </a:xfrm>
        </p:spPr>
        <p:txBody>
          <a:bodyPr/>
          <a:lstStyle/>
          <a:p>
            <a:pPr algn="ctr"/>
            <a:r>
              <a:rPr lang="en-US" u="sng" dirty="0" smtClean="0"/>
              <a:t>Parallel Construction</a:t>
            </a:r>
            <a:endParaRPr lang="en-US" u="sng" dirty="0"/>
          </a:p>
        </p:txBody>
      </p:sp>
      <p:sp>
        <p:nvSpPr>
          <p:cNvPr id="3" name="Content Placeholder 2"/>
          <p:cNvSpPr>
            <a:spLocks noGrp="1"/>
          </p:cNvSpPr>
          <p:nvPr>
            <p:ph idx="1"/>
          </p:nvPr>
        </p:nvSpPr>
        <p:spPr>
          <a:xfrm>
            <a:off x="628650" y="2473600"/>
            <a:ext cx="7886700" cy="3686013"/>
          </a:xfrm>
        </p:spPr>
        <p:txBody>
          <a:bodyPr>
            <a:normAutofit/>
          </a:bodyPr>
          <a:lstStyle/>
          <a:p>
            <a:pPr marL="0" indent="0">
              <a:buNone/>
            </a:pPr>
            <a:r>
              <a:rPr lang="en-US" sz="2400" dirty="0" smtClean="0"/>
              <a:t>Longer items in a serial list should match grammatically. This includes matching verb and noun forms, as well as accompanying articles, prepositions, and infinitives.</a:t>
            </a:r>
          </a:p>
          <a:p>
            <a:pPr marL="0" indent="0">
              <a:buNone/>
            </a:pPr>
            <a:r>
              <a:rPr lang="en-US" sz="2400" dirty="0" smtClean="0"/>
              <a:t>Using </a:t>
            </a:r>
            <a:r>
              <a:rPr lang="en-US" sz="2400" dirty="0"/>
              <a:t>parallel structure </a:t>
            </a:r>
            <a:r>
              <a:rPr lang="en-US" sz="2400" dirty="0" smtClean="0"/>
              <a:t>will help to </a:t>
            </a:r>
            <a:r>
              <a:rPr lang="en-US" sz="2400" dirty="0"/>
              <a:t>control long sentences and to add variety and style. </a:t>
            </a:r>
            <a:endParaRPr lang="en-US" sz="2400" dirty="0" smtClean="0"/>
          </a:p>
          <a:p>
            <a:pPr marL="0" indent="0">
              <a:buNone/>
            </a:pPr>
            <a:r>
              <a:rPr lang="en-US" sz="1200" u="sng" dirty="0" smtClean="0"/>
              <a:t>								</a:t>
            </a:r>
          </a:p>
          <a:p>
            <a:pPr marL="0" indent="0">
              <a:buNone/>
            </a:pPr>
            <a:endParaRPr lang="en-US" sz="1200" dirty="0"/>
          </a:p>
          <a:p>
            <a:pPr marL="0" indent="0">
              <a:buNone/>
            </a:pPr>
            <a:r>
              <a:rPr lang="en-US" sz="2400" dirty="0" smtClean="0">
                <a:latin typeface="Times New Roman"/>
                <a:cs typeface="Times New Roman"/>
              </a:rPr>
              <a:t>“The </a:t>
            </a:r>
            <a:r>
              <a:rPr lang="en-US" sz="2400" dirty="0">
                <a:latin typeface="Times New Roman"/>
                <a:cs typeface="Times New Roman"/>
              </a:rPr>
              <a:t>site must be stabilized as necessary </a:t>
            </a:r>
            <a:r>
              <a:rPr lang="en-US" sz="2400" dirty="0">
                <a:solidFill>
                  <a:srgbClr val="0000FF"/>
                </a:solidFill>
                <a:latin typeface="Times New Roman"/>
                <a:cs typeface="Times New Roman"/>
              </a:rPr>
              <a:t>to enhance wildlife habitat values</a:t>
            </a:r>
            <a:r>
              <a:rPr lang="en-US" sz="2400" dirty="0">
                <a:latin typeface="Times New Roman"/>
                <a:cs typeface="Times New Roman"/>
              </a:rPr>
              <a:t> and </a:t>
            </a:r>
            <a:r>
              <a:rPr lang="en-US" sz="2400" dirty="0">
                <a:solidFill>
                  <a:srgbClr val="0000FF"/>
                </a:solidFill>
                <a:latin typeface="Times New Roman"/>
                <a:cs typeface="Times New Roman"/>
              </a:rPr>
              <a:t>to prevent erosion and sedimentation</a:t>
            </a:r>
            <a:r>
              <a:rPr lang="en-US" sz="2400" dirty="0" smtClean="0">
                <a:latin typeface="Times New Roman"/>
                <a:cs typeface="Times New Roman"/>
              </a:rPr>
              <a:t>.”</a:t>
            </a:r>
            <a:endParaRPr lang="en-US" sz="2400" dirty="0">
              <a:latin typeface="Times New Roman"/>
              <a:cs typeface="Times New Roman"/>
            </a:endParaRPr>
          </a:p>
          <a:p>
            <a:pPr marL="0" indent="0">
              <a:buNone/>
            </a:pPr>
            <a:endParaRPr lang="en-US" sz="1800" dirty="0" smtClean="0"/>
          </a:p>
        </p:txBody>
      </p:sp>
    </p:spTree>
    <p:extLst>
      <p:ext uri="{BB962C8B-B14F-4D97-AF65-F5344CB8AC3E}">
        <p14:creationId xmlns:p14="http://schemas.microsoft.com/office/powerpoint/2010/main" val="8193032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5620"/>
            <a:ext cx="7886700" cy="1325563"/>
          </a:xfrm>
        </p:spPr>
        <p:txBody>
          <a:bodyPr/>
          <a:lstStyle/>
          <a:p>
            <a:pPr algn="ctr"/>
            <a:r>
              <a:rPr lang="en-US" u="sng" dirty="0" smtClean="0"/>
              <a:t>Modifiers</a:t>
            </a:r>
            <a:endParaRPr lang="en-US" u="sng" dirty="0"/>
          </a:p>
        </p:txBody>
      </p:sp>
      <p:sp>
        <p:nvSpPr>
          <p:cNvPr id="5" name="Content Placeholder 4"/>
          <p:cNvSpPr>
            <a:spLocks noGrp="1"/>
          </p:cNvSpPr>
          <p:nvPr>
            <p:ph idx="1"/>
          </p:nvPr>
        </p:nvSpPr>
        <p:spPr>
          <a:xfrm>
            <a:off x="480142" y="1610914"/>
            <a:ext cx="8208884" cy="4817251"/>
          </a:xfrm>
        </p:spPr>
        <p:txBody>
          <a:bodyPr>
            <a:normAutofit/>
          </a:bodyPr>
          <a:lstStyle/>
          <a:p>
            <a:r>
              <a:rPr lang="en-US" dirty="0" smtClean="0"/>
              <a:t>Place modifiers as close as possible to the words they are intended to modify.</a:t>
            </a:r>
          </a:p>
          <a:p>
            <a:r>
              <a:rPr lang="en-US" dirty="0" smtClean="0"/>
              <a:t>This helps to avoid misplaced or “dangling” modifiers.</a:t>
            </a:r>
          </a:p>
          <a:p>
            <a:pPr marL="0" indent="0">
              <a:buNone/>
            </a:pPr>
            <a:endParaRPr lang="en-US" sz="3600" dirty="0" smtClean="0"/>
          </a:p>
          <a:p>
            <a:pPr marL="0" indent="0">
              <a:buNone/>
            </a:pPr>
            <a:endParaRPr lang="en-US" sz="3600" dirty="0"/>
          </a:p>
          <a:p>
            <a:pPr marL="0" indent="0">
              <a:buNone/>
            </a:pPr>
            <a:endParaRPr lang="en-US" sz="4000" dirty="0" smtClean="0"/>
          </a:p>
          <a:p>
            <a:pPr marL="0" indent="0">
              <a:buNone/>
            </a:pPr>
            <a:r>
              <a:rPr lang="en-US" dirty="0" smtClean="0"/>
              <a:t>“One morning I shot an elephant in my pajamas. How he got in my pajamas, I’ll never know.”</a:t>
            </a:r>
          </a:p>
          <a:p>
            <a:pPr marL="0" indent="0">
              <a:buNone/>
            </a:pPr>
            <a:r>
              <a:rPr lang="en-US" dirty="0" smtClean="0"/>
              <a:t>—Groucho Marx</a:t>
            </a:r>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3044961" y="3189106"/>
            <a:ext cx="2933584" cy="1760150"/>
          </a:xfrm>
          <a:prstGeom prst="rect">
            <a:avLst/>
          </a:prstGeom>
        </p:spPr>
      </p:pic>
    </p:spTree>
    <p:extLst>
      <p:ext uri="{BB962C8B-B14F-4D97-AF65-F5344CB8AC3E}">
        <p14:creationId xmlns:p14="http://schemas.microsoft.com/office/powerpoint/2010/main" val="23902707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7346"/>
            <a:ext cx="7886700" cy="732864"/>
          </a:xfrm>
        </p:spPr>
        <p:txBody>
          <a:bodyPr/>
          <a:lstStyle/>
          <a:p>
            <a:pPr algn="ctr"/>
            <a:r>
              <a:rPr lang="en-US" u="sng" dirty="0" smtClean="0"/>
              <a:t>Adjective Clauses</a:t>
            </a:r>
            <a:endParaRPr lang="en-US" u="sng" dirty="0"/>
          </a:p>
        </p:txBody>
      </p:sp>
      <p:sp>
        <p:nvSpPr>
          <p:cNvPr id="3" name="Content Placeholder 2"/>
          <p:cNvSpPr>
            <a:spLocks noGrp="1"/>
          </p:cNvSpPr>
          <p:nvPr>
            <p:ph idx="1"/>
          </p:nvPr>
        </p:nvSpPr>
        <p:spPr>
          <a:xfrm>
            <a:off x="628650" y="1959907"/>
            <a:ext cx="7886700" cy="4460649"/>
          </a:xfrm>
          <a:ln>
            <a:noFill/>
          </a:ln>
        </p:spPr>
        <p:txBody>
          <a:bodyPr>
            <a:normAutofit/>
          </a:bodyPr>
          <a:lstStyle/>
          <a:p>
            <a:pPr marL="0" indent="0">
              <a:buNone/>
            </a:pPr>
            <a:r>
              <a:rPr lang="en-US" sz="1800" dirty="0" smtClean="0"/>
              <a:t>Adjective clauses are most commonly connected to sentences with “that” or “which” (“who” if referring to a person).</a:t>
            </a:r>
          </a:p>
          <a:p>
            <a:r>
              <a:rPr lang="en-US" sz="1800" b="1" u="sng" dirty="0" smtClean="0"/>
              <a:t>That</a:t>
            </a:r>
            <a:r>
              <a:rPr lang="en-US" sz="1800" b="1" dirty="0" smtClean="0"/>
              <a:t> is used when a clause is essential to the meaning of the sentence.</a:t>
            </a:r>
          </a:p>
          <a:p>
            <a:pPr marL="0" indent="0">
              <a:buNone/>
            </a:pPr>
            <a:r>
              <a:rPr lang="en-US" sz="1800" dirty="0" smtClean="0">
                <a:latin typeface="Times New Roman"/>
                <a:cs typeface="Times New Roman"/>
              </a:rPr>
              <a:t>“</a:t>
            </a:r>
            <a:r>
              <a:rPr lang="en-US" sz="1800" dirty="0">
                <a:latin typeface="Times New Roman"/>
                <a:cs typeface="Times New Roman"/>
              </a:rPr>
              <a:t>Languages </a:t>
            </a:r>
            <a:r>
              <a:rPr lang="en-US" sz="1800" dirty="0">
                <a:solidFill>
                  <a:srgbClr val="FF0000"/>
                </a:solidFill>
                <a:latin typeface="Times New Roman"/>
                <a:cs typeface="Times New Roman"/>
              </a:rPr>
              <a:t>that use unfamiliar sounds </a:t>
            </a:r>
            <a:r>
              <a:rPr lang="en-US" sz="1800" dirty="0">
                <a:latin typeface="Times New Roman"/>
                <a:cs typeface="Times New Roman"/>
              </a:rPr>
              <a:t>are especially difficult to learn</a:t>
            </a:r>
            <a:r>
              <a:rPr lang="en-US" sz="1800" dirty="0" smtClean="0">
                <a:latin typeface="Times New Roman"/>
                <a:cs typeface="Times New Roman"/>
              </a:rPr>
              <a:t>.”</a:t>
            </a:r>
          </a:p>
          <a:p>
            <a:pPr marL="0" indent="0">
              <a:buNone/>
            </a:pPr>
            <a:endParaRPr lang="en-US" sz="900" dirty="0"/>
          </a:p>
          <a:p>
            <a:r>
              <a:rPr lang="en-US" sz="1800" b="1" u="sng" dirty="0" smtClean="0"/>
              <a:t>Which</a:t>
            </a:r>
            <a:r>
              <a:rPr lang="en-US" sz="1800" b="1" dirty="0" smtClean="0"/>
              <a:t> </a:t>
            </a:r>
            <a:r>
              <a:rPr lang="en-US" sz="1800" b="1" dirty="0"/>
              <a:t>is used when a clause is </a:t>
            </a:r>
            <a:r>
              <a:rPr lang="en-US" sz="1800" b="1" dirty="0" smtClean="0"/>
              <a:t>not essential and could be removed.</a:t>
            </a:r>
            <a:endParaRPr lang="en-US" sz="1800" b="1" dirty="0"/>
          </a:p>
          <a:p>
            <a:pPr marL="0" indent="0">
              <a:buNone/>
            </a:pPr>
            <a:r>
              <a:rPr lang="en-US" sz="1800" dirty="0" smtClean="0">
                <a:latin typeface="Times New Roman"/>
                <a:cs typeface="Times New Roman"/>
              </a:rPr>
              <a:t>“</a:t>
            </a:r>
            <a:r>
              <a:rPr lang="en-US" sz="1800" dirty="0">
                <a:latin typeface="Times New Roman"/>
                <a:cs typeface="Times New Roman"/>
              </a:rPr>
              <a:t>English, </a:t>
            </a:r>
            <a:r>
              <a:rPr lang="en-US" sz="1800" dirty="0">
                <a:solidFill>
                  <a:srgbClr val="008000"/>
                </a:solidFill>
                <a:latin typeface="Times New Roman"/>
                <a:cs typeface="Times New Roman"/>
              </a:rPr>
              <a:t>which has more words in its vocabulary than any other language</a:t>
            </a:r>
            <a:r>
              <a:rPr lang="en-US" sz="1800" dirty="0">
                <a:latin typeface="Times New Roman"/>
                <a:cs typeface="Times New Roman"/>
              </a:rPr>
              <a:t>, is especially difficult to learn</a:t>
            </a:r>
            <a:r>
              <a:rPr lang="en-US" sz="1800" dirty="0" smtClean="0">
                <a:latin typeface="Times New Roman"/>
                <a:cs typeface="Times New Roman"/>
              </a:rPr>
              <a:t>.”</a:t>
            </a:r>
          </a:p>
          <a:p>
            <a:pPr marL="0" indent="0">
              <a:buNone/>
            </a:pPr>
            <a:r>
              <a:rPr lang="en-US" sz="900" u="sng" dirty="0" smtClean="0"/>
              <a:t>								</a:t>
            </a:r>
          </a:p>
          <a:p>
            <a:pPr marL="0" indent="0">
              <a:buNone/>
            </a:pPr>
            <a:endParaRPr lang="en-US" sz="600" dirty="0" smtClean="0"/>
          </a:p>
          <a:p>
            <a:pPr marL="0" indent="0">
              <a:spcBef>
                <a:spcPts val="0"/>
              </a:spcBef>
              <a:buNone/>
            </a:pPr>
            <a:r>
              <a:rPr lang="en-US" sz="1800" dirty="0" smtClean="0"/>
              <a:t>In some cases, adjective clauses can be connected without using “that” or “which.”</a:t>
            </a:r>
            <a:endParaRPr lang="en-US" sz="1800" dirty="0"/>
          </a:p>
          <a:p>
            <a:pPr marL="0" indent="0">
              <a:buNone/>
            </a:pPr>
            <a:endParaRPr lang="en-US" sz="500" dirty="0"/>
          </a:p>
          <a:p>
            <a:pPr marL="0" indent="0">
              <a:buNone/>
            </a:pPr>
            <a:r>
              <a:rPr lang="en-US" sz="1800" dirty="0" smtClean="0">
                <a:latin typeface="Times New Roman"/>
                <a:cs typeface="Times New Roman"/>
              </a:rPr>
              <a:t>“This section of the report focuses on enclosed bays, </a:t>
            </a:r>
            <a:r>
              <a:rPr lang="en-US" sz="1800" strike="sngStrike" dirty="0" smtClean="0">
                <a:latin typeface="Times New Roman"/>
                <a:cs typeface="Times New Roman"/>
              </a:rPr>
              <a:t>which are</a:t>
            </a:r>
            <a:r>
              <a:rPr lang="en-US" sz="1800" dirty="0" smtClean="0">
                <a:latin typeface="Times New Roman"/>
                <a:cs typeface="Times New Roman"/>
              </a:rPr>
              <a:t> </a:t>
            </a:r>
            <a:r>
              <a:rPr lang="en-US" sz="1800" dirty="0" smtClean="0">
                <a:solidFill>
                  <a:srgbClr val="0000FF"/>
                </a:solidFill>
                <a:latin typeface="Times New Roman"/>
                <a:cs typeface="Times New Roman"/>
              </a:rPr>
              <a:t>indentations </a:t>
            </a:r>
            <a:r>
              <a:rPr lang="en-US" sz="1800" dirty="0">
                <a:solidFill>
                  <a:srgbClr val="0000FF"/>
                </a:solidFill>
                <a:latin typeface="Times New Roman"/>
                <a:cs typeface="Times New Roman"/>
              </a:rPr>
              <a:t>along the coast that enclose an area of oceanic </a:t>
            </a:r>
            <a:r>
              <a:rPr lang="en-US" sz="1800" dirty="0" smtClean="0">
                <a:solidFill>
                  <a:srgbClr val="0000FF"/>
                </a:solidFill>
                <a:latin typeface="Times New Roman"/>
                <a:cs typeface="Times New Roman"/>
              </a:rPr>
              <a:t>water</a:t>
            </a:r>
            <a:r>
              <a:rPr lang="en-US" sz="1800" dirty="0" smtClean="0">
                <a:latin typeface="Times New Roman"/>
                <a:cs typeface="Times New Roman"/>
              </a:rPr>
              <a:t>.”</a:t>
            </a:r>
            <a:endParaRPr lang="en-US" sz="1800" dirty="0">
              <a:latin typeface="Times New Roman"/>
              <a:cs typeface="Times New Roman"/>
            </a:endParaRPr>
          </a:p>
          <a:p>
            <a:pPr marL="0" indent="0">
              <a:buNone/>
            </a:pPr>
            <a:endParaRPr lang="en-US" sz="1800" dirty="0"/>
          </a:p>
          <a:p>
            <a:pPr marL="0" indent="0">
              <a:buNone/>
            </a:pPr>
            <a:endParaRPr lang="en-US" sz="1800" dirty="0" smtClean="0"/>
          </a:p>
        </p:txBody>
      </p:sp>
    </p:spTree>
    <p:extLst>
      <p:ext uri="{BB962C8B-B14F-4D97-AF65-F5344CB8AC3E}">
        <p14:creationId xmlns:p14="http://schemas.microsoft.com/office/powerpoint/2010/main" val="9106588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6196"/>
            <a:ext cx="7886700" cy="942040"/>
          </a:xfrm>
        </p:spPr>
        <p:txBody>
          <a:bodyPr>
            <a:normAutofit/>
          </a:bodyPr>
          <a:lstStyle/>
          <a:p>
            <a:pPr algn="ctr"/>
            <a:r>
              <a:rPr lang="en-US" u="sng" dirty="0" smtClean="0"/>
              <a:t>Reducing Adjective Clauses</a:t>
            </a:r>
            <a:endParaRPr lang="en-US" u="sng" dirty="0"/>
          </a:p>
        </p:txBody>
      </p:sp>
      <p:sp>
        <p:nvSpPr>
          <p:cNvPr id="3" name="Content Placeholder 2"/>
          <p:cNvSpPr>
            <a:spLocks noGrp="1"/>
          </p:cNvSpPr>
          <p:nvPr>
            <p:ph sz="half" idx="1"/>
          </p:nvPr>
        </p:nvSpPr>
        <p:spPr>
          <a:xfrm>
            <a:off x="464297" y="1825625"/>
            <a:ext cx="3886200" cy="4351338"/>
          </a:xfrm>
        </p:spPr>
        <p:txBody>
          <a:bodyPr>
            <a:normAutofit/>
          </a:bodyPr>
          <a:lstStyle/>
          <a:p>
            <a:pPr marL="0" indent="0">
              <a:buNone/>
            </a:pPr>
            <a:r>
              <a:rPr lang="en-US" sz="2600" u="sng" dirty="0" smtClean="0"/>
              <a:t>Verbal Phrases</a:t>
            </a:r>
          </a:p>
          <a:p>
            <a:pPr marL="0" indent="0">
              <a:buNone/>
            </a:pPr>
            <a:endParaRPr lang="en-US" sz="1200" u="sng" dirty="0" smtClean="0"/>
          </a:p>
          <a:p>
            <a:pPr marL="0" indent="0">
              <a:buNone/>
            </a:pPr>
            <a:r>
              <a:rPr lang="en-US" sz="2600" dirty="0" smtClean="0"/>
              <a:t>Verbal phrases begin with a verb form, but are used as modifiers.</a:t>
            </a:r>
          </a:p>
          <a:p>
            <a:pPr marL="0" indent="0">
              <a:buNone/>
            </a:pPr>
            <a:endParaRPr lang="en-US" sz="1200" dirty="0"/>
          </a:p>
          <a:p>
            <a:pPr marL="0" indent="0">
              <a:buNone/>
            </a:pPr>
            <a:r>
              <a:rPr lang="en-US" sz="2600" dirty="0" smtClean="0">
                <a:latin typeface="Times New Roman"/>
                <a:cs typeface="Times New Roman"/>
              </a:rPr>
              <a:t>“This compliance data, </a:t>
            </a:r>
            <a:r>
              <a:rPr lang="en-US" sz="2600" strike="sngStrike" dirty="0" smtClean="0">
                <a:latin typeface="Times New Roman"/>
                <a:cs typeface="Times New Roman"/>
              </a:rPr>
              <a:t>which was</a:t>
            </a:r>
            <a:r>
              <a:rPr lang="en-US" sz="2600" dirty="0" smtClean="0">
                <a:latin typeface="Times New Roman"/>
                <a:cs typeface="Times New Roman"/>
              </a:rPr>
              <a:t> </a:t>
            </a:r>
            <a:r>
              <a:rPr lang="en-US" sz="2600" dirty="0" smtClean="0">
                <a:solidFill>
                  <a:srgbClr val="0000FF"/>
                </a:solidFill>
                <a:latin typeface="Times New Roman"/>
                <a:cs typeface="Times New Roman"/>
              </a:rPr>
              <a:t>retrieved from GeoTracker database</a:t>
            </a:r>
            <a:r>
              <a:rPr lang="en-US" sz="2600" dirty="0" smtClean="0">
                <a:latin typeface="Times New Roman"/>
                <a:cs typeface="Times New Roman"/>
              </a:rPr>
              <a:t>, is an important </a:t>
            </a:r>
            <a:r>
              <a:rPr lang="en-US" sz="2600" dirty="0">
                <a:latin typeface="Times New Roman"/>
                <a:cs typeface="Times New Roman"/>
              </a:rPr>
              <a:t>resource to both regulators and the </a:t>
            </a:r>
            <a:r>
              <a:rPr lang="en-US" sz="2600" dirty="0" smtClean="0">
                <a:latin typeface="Times New Roman"/>
                <a:cs typeface="Times New Roman"/>
              </a:rPr>
              <a:t>public.” </a:t>
            </a:r>
            <a:endParaRPr lang="en-US" sz="2600" dirty="0">
              <a:latin typeface="Times New Roman"/>
              <a:cs typeface="Times New Roman"/>
            </a:endParaRPr>
          </a:p>
        </p:txBody>
      </p:sp>
      <p:sp>
        <p:nvSpPr>
          <p:cNvPr id="4" name="Content Placeholder 3"/>
          <p:cNvSpPr>
            <a:spLocks noGrp="1"/>
          </p:cNvSpPr>
          <p:nvPr>
            <p:ph sz="half" idx="2"/>
          </p:nvPr>
        </p:nvSpPr>
        <p:spPr/>
        <p:txBody>
          <a:bodyPr>
            <a:normAutofit/>
          </a:bodyPr>
          <a:lstStyle/>
          <a:p>
            <a:pPr marL="0" indent="0">
              <a:buNone/>
            </a:pPr>
            <a:r>
              <a:rPr lang="en-US" sz="2400" u="sng" dirty="0" smtClean="0"/>
              <a:t>Appositive </a:t>
            </a:r>
            <a:r>
              <a:rPr lang="en-US" sz="2400" u="sng" dirty="0"/>
              <a:t>Phrases</a:t>
            </a:r>
          </a:p>
          <a:p>
            <a:pPr marL="0" indent="0">
              <a:buNone/>
            </a:pPr>
            <a:endParaRPr lang="en-US" sz="1400" u="sng" dirty="0"/>
          </a:p>
          <a:p>
            <a:pPr marL="0" indent="0">
              <a:buNone/>
            </a:pPr>
            <a:r>
              <a:rPr lang="en-US" sz="2400" dirty="0" smtClean="0"/>
              <a:t>Appositive </a:t>
            </a:r>
            <a:r>
              <a:rPr lang="en-US" sz="2400" dirty="0"/>
              <a:t>phrases </a:t>
            </a:r>
            <a:r>
              <a:rPr lang="en-US" sz="2400" dirty="0" smtClean="0"/>
              <a:t>are noun-based phrases that rename a subject or object.</a:t>
            </a:r>
            <a:endParaRPr lang="en-US" sz="2400" dirty="0"/>
          </a:p>
          <a:p>
            <a:pPr marL="0" indent="0">
              <a:buNone/>
            </a:pPr>
            <a:endParaRPr lang="en-US" sz="1400" dirty="0"/>
          </a:p>
          <a:p>
            <a:pPr marL="0" indent="0">
              <a:buNone/>
            </a:pPr>
            <a:r>
              <a:rPr lang="en-US" sz="2600" dirty="0">
                <a:latin typeface="Times New Roman"/>
                <a:cs typeface="Times New Roman"/>
              </a:rPr>
              <a:t>“</a:t>
            </a:r>
            <a:r>
              <a:rPr lang="en-US" sz="2600" dirty="0" smtClean="0">
                <a:latin typeface="Times New Roman"/>
                <a:cs typeface="Times New Roman"/>
              </a:rPr>
              <a:t>The motion was seconded by Spivy-Weber, </a:t>
            </a:r>
            <a:r>
              <a:rPr lang="en-US" sz="2600" strike="sngStrike" dirty="0" smtClean="0">
                <a:latin typeface="Times New Roman"/>
                <a:cs typeface="Times New Roman"/>
              </a:rPr>
              <a:t>who is</a:t>
            </a:r>
            <a:r>
              <a:rPr lang="en-US" sz="2600" dirty="0" smtClean="0">
                <a:latin typeface="Times New Roman"/>
                <a:cs typeface="Times New Roman"/>
              </a:rPr>
              <a:t> the </a:t>
            </a:r>
            <a:r>
              <a:rPr lang="en-US" sz="2600" dirty="0" smtClean="0">
                <a:solidFill>
                  <a:srgbClr val="0000FF"/>
                </a:solidFill>
                <a:latin typeface="Times New Roman"/>
                <a:cs typeface="Times New Roman"/>
              </a:rPr>
              <a:t>Board ViceChair.</a:t>
            </a:r>
            <a:r>
              <a:rPr lang="en-US" sz="2600" dirty="0" smtClean="0">
                <a:latin typeface="Times New Roman"/>
                <a:cs typeface="Times New Roman"/>
              </a:rPr>
              <a:t>” </a:t>
            </a:r>
            <a:endParaRPr lang="en-US" sz="2600" dirty="0">
              <a:latin typeface="Times New Roman"/>
              <a:cs typeface="Times New Roman"/>
            </a:endParaRPr>
          </a:p>
          <a:p>
            <a:pPr marL="0" indent="0">
              <a:buNone/>
            </a:pPr>
            <a:endParaRPr lang="en-US" dirty="0"/>
          </a:p>
        </p:txBody>
      </p:sp>
    </p:spTree>
    <p:extLst>
      <p:ext uri="{BB962C8B-B14F-4D97-AF65-F5344CB8AC3E}">
        <p14:creationId xmlns:p14="http://schemas.microsoft.com/office/powerpoint/2010/main" val="22044523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09" y="615468"/>
            <a:ext cx="7886700" cy="776942"/>
          </a:xfrm>
        </p:spPr>
        <p:txBody>
          <a:bodyPr/>
          <a:lstStyle/>
          <a:p>
            <a:pPr algn="ctr"/>
            <a:r>
              <a:rPr lang="en-US" u="sng" dirty="0" smtClean="0"/>
              <a:t>Common Uses of Commas</a:t>
            </a:r>
            <a:endParaRPr lang="en-US" u="sng" dirty="0"/>
          </a:p>
        </p:txBody>
      </p:sp>
      <p:sp>
        <p:nvSpPr>
          <p:cNvPr id="3" name="Content Placeholder 2"/>
          <p:cNvSpPr>
            <a:spLocks noGrp="1"/>
          </p:cNvSpPr>
          <p:nvPr>
            <p:ph idx="1"/>
          </p:nvPr>
        </p:nvSpPr>
        <p:spPr>
          <a:xfrm>
            <a:off x="586193" y="1613647"/>
            <a:ext cx="7999092" cy="4766235"/>
          </a:xfrm>
        </p:spPr>
        <p:txBody>
          <a:bodyPr>
            <a:noAutofit/>
          </a:bodyPr>
          <a:lstStyle/>
          <a:p>
            <a:pPr marL="231775" lvl="1" indent="-231775"/>
            <a:r>
              <a:rPr lang="en-US" sz="2000" dirty="0"/>
              <a:t>Combining sentences with conjunctions (and, but, or, etc.)</a:t>
            </a:r>
          </a:p>
          <a:p>
            <a:pPr marL="0" lvl="1" indent="0">
              <a:buNone/>
            </a:pPr>
            <a:endParaRPr lang="en-US" sz="500" dirty="0" smtClean="0"/>
          </a:p>
          <a:p>
            <a:pPr marL="0" lvl="1" indent="0">
              <a:spcBef>
                <a:spcPts val="0"/>
              </a:spcBef>
              <a:buNone/>
            </a:pPr>
            <a:r>
              <a:rPr lang="en-US" sz="2000" dirty="0">
                <a:latin typeface="Times New Roman"/>
                <a:cs typeface="Times New Roman"/>
              </a:rPr>
              <a:t>“This is an informational item only</a:t>
            </a:r>
            <a:r>
              <a:rPr lang="en-US" sz="2000" dirty="0">
                <a:solidFill>
                  <a:srgbClr val="008000"/>
                </a:solidFill>
                <a:latin typeface="Times New Roman"/>
                <a:cs typeface="Times New Roman"/>
              </a:rPr>
              <a:t>, and </a:t>
            </a:r>
            <a:r>
              <a:rPr lang="en-US" sz="2000" dirty="0">
                <a:latin typeface="Times New Roman"/>
                <a:cs typeface="Times New Roman"/>
              </a:rPr>
              <a:t>no decisions will be made.”</a:t>
            </a:r>
            <a:endParaRPr lang="en-US" sz="2000" dirty="0" smtClean="0">
              <a:latin typeface="Times New Roman"/>
              <a:cs typeface="Times New Roman"/>
            </a:endParaRPr>
          </a:p>
          <a:p>
            <a:pPr marL="0" lvl="1" indent="0">
              <a:buNone/>
            </a:pPr>
            <a:r>
              <a:rPr lang="en-US" sz="1000" u="sng" dirty="0" smtClean="0"/>
              <a:t>								</a:t>
            </a:r>
          </a:p>
          <a:p>
            <a:pPr marL="457200" lvl="1" indent="0">
              <a:buNone/>
            </a:pPr>
            <a:endParaRPr lang="en-US" sz="500" dirty="0" smtClean="0"/>
          </a:p>
          <a:p>
            <a:pPr>
              <a:spcBef>
                <a:spcPts val="0"/>
              </a:spcBef>
              <a:buFont typeface="Arial"/>
              <a:buChar char="•"/>
            </a:pPr>
            <a:r>
              <a:rPr lang="en-US" sz="2000" dirty="0" smtClean="0"/>
              <a:t>Setting off phrases and clauses</a:t>
            </a:r>
          </a:p>
          <a:p>
            <a:pPr marL="0" indent="0">
              <a:spcBef>
                <a:spcPts val="0"/>
              </a:spcBef>
              <a:buNone/>
            </a:pPr>
            <a:endParaRPr lang="en-US" sz="200" dirty="0" smtClean="0"/>
          </a:p>
          <a:p>
            <a:pPr marL="800100" lvl="2" indent="-342900">
              <a:lnSpc>
                <a:spcPts val="2000"/>
              </a:lnSpc>
              <a:spcBef>
                <a:spcPts val="0"/>
              </a:spcBef>
              <a:buFont typeface="Courier New"/>
              <a:buChar char="o"/>
            </a:pPr>
            <a:r>
              <a:rPr lang="en-US" dirty="0" smtClean="0"/>
              <a:t>Transition Words</a:t>
            </a:r>
          </a:p>
          <a:p>
            <a:pPr marL="800100" lvl="2" indent="-342900">
              <a:lnSpc>
                <a:spcPts val="2000"/>
              </a:lnSpc>
              <a:spcBef>
                <a:spcPts val="0"/>
              </a:spcBef>
              <a:buFont typeface="Courier New"/>
              <a:buChar char="o"/>
            </a:pPr>
            <a:r>
              <a:rPr lang="en-US" dirty="0" smtClean="0"/>
              <a:t>Adverbs</a:t>
            </a:r>
          </a:p>
          <a:p>
            <a:pPr marL="800100" lvl="2" indent="-342900">
              <a:lnSpc>
                <a:spcPts val="2000"/>
              </a:lnSpc>
              <a:spcBef>
                <a:spcPts val="0"/>
              </a:spcBef>
              <a:buFont typeface="Courier New"/>
              <a:buChar char="o"/>
            </a:pPr>
            <a:r>
              <a:rPr lang="en-US" dirty="0" smtClean="0"/>
              <a:t>Time Markers</a:t>
            </a:r>
          </a:p>
          <a:p>
            <a:pPr marL="457200" lvl="2" indent="0">
              <a:lnSpc>
                <a:spcPct val="100000"/>
              </a:lnSpc>
              <a:spcBef>
                <a:spcPts val="0"/>
              </a:spcBef>
              <a:buNone/>
            </a:pPr>
            <a:endParaRPr lang="en-US" sz="500" dirty="0" smtClean="0"/>
          </a:p>
          <a:p>
            <a:pPr marL="0" lvl="2" indent="0">
              <a:spcBef>
                <a:spcPts val="0"/>
              </a:spcBef>
              <a:buNone/>
            </a:pPr>
            <a:r>
              <a:rPr lang="en-US" dirty="0" smtClean="0">
                <a:latin typeface="Times New Roman"/>
                <a:cs typeface="Times New Roman"/>
              </a:rPr>
              <a:t>“</a:t>
            </a:r>
            <a:r>
              <a:rPr lang="en-US" dirty="0">
                <a:solidFill>
                  <a:srgbClr val="FF0000"/>
                </a:solidFill>
                <a:latin typeface="Times New Roman"/>
                <a:cs typeface="Times New Roman"/>
              </a:rPr>
              <a:t>In </a:t>
            </a:r>
            <a:r>
              <a:rPr lang="en-US" dirty="0" smtClean="0">
                <a:solidFill>
                  <a:srgbClr val="FF0000"/>
                </a:solidFill>
                <a:latin typeface="Times New Roman"/>
                <a:cs typeface="Times New Roman"/>
              </a:rPr>
              <a:t>the near </a:t>
            </a:r>
            <a:r>
              <a:rPr lang="en-US" dirty="0">
                <a:solidFill>
                  <a:srgbClr val="FF0000"/>
                </a:solidFill>
                <a:latin typeface="Times New Roman"/>
                <a:cs typeface="Times New Roman"/>
              </a:rPr>
              <a:t>future, </a:t>
            </a:r>
            <a:r>
              <a:rPr lang="en-US" dirty="0">
                <a:latin typeface="Times New Roman"/>
                <a:cs typeface="Times New Roman"/>
              </a:rPr>
              <a:t>the Board will propose additional </a:t>
            </a:r>
            <a:r>
              <a:rPr lang="en-US" dirty="0" smtClean="0">
                <a:latin typeface="Times New Roman"/>
                <a:cs typeface="Times New Roman"/>
              </a:rPr>
              <a:t>amendments </a:t>
            </a:r>
            <a:r>
              <a:rPr lang="en-US" dirty="0">
                <a:latin typeface="Times New Roman"/>
                <a:cs typeface="Times New Roman"/>
              </a:rPr>
              <a:t>to address </a:t>
            </a:r>
            <a:r>
              <a:rPr lang="en-US" dirty="0" smtClean="0">
                <a:latin typeface="Times New Roman"/>
                <a:cs typeface="Times New Roman"/>
              </a:rPr>
              <a:t>other high </a:t>
            </a:r>
            <a:r>
              <a:rPr lang="en-US" dirty="0">
                <a:latin typeface="Times New Roman"/>
                <a:cs typeface="Times New Roman"/>
              </a:rPr>
              <a:t>priority pesticides</a:t>
            </a:r>
            <a:r>
              <a:rPr lang="en-US" dirty="0" smtClean="0">
                <a:latin typeface="Times New Roman"/>
                <a:cs typeface="Times New Roman"/>
              </a:rPr>
              <a:t>.”</a:t>
            </a:r>
          </a:p>
          <a:p>
            <a:pPr marL="0" lvl="2" indent="0">
              <a:spcBef>
                <a:spcPts val="0"/>
              </a:spcBef>
              <a:buNone/>
            </a:pPr>
            <a:r>
              <a:rPr lang="en-US" sz="1000" u="sng" dirty="0" smtClean="0">
                <a:latin typeface="Times New Roman"/>
                <a:cs typeface="Times New Roman"/>
              </a:rPr>
              <a:t>								</a:t>
            </a:r>
          </a:p>
          <a:p>
            <a:pPr marL="0" lvl="2" indent="0">
              <a:spcBef>
                <a:spcPts val="0"/>
              </a:spcBef>
              <a:buNone/>
            </a:pPr>
            <a:endParaRPr lang="en-US" sz="1000" u="sng" dirty="0" smtClean="0">
              <a:latin typeface="Times New Roman"/>
              <a:cs typeface="Times New Roman"/>
            </a:endParaRPr>
          </a:p>
          <a:p>
            <a:pPr>
              <a:spcBef>
                <a:spcPts val="0"/>
              </a:spcBef>
              <a:buFont typeface="Arial"/>
              <a:buChar char="•"/>
            </a:pPr>
            <a:r>
              <a:rPr lang="en-US" sz="2000" dirty="0"/>
              <a:t>Listing items in a series</a:t>
            </a:r>
          </a:p>
          <a:p>
            <a:pPr lvl="1">
              <a:lnSpc>
                <a:spcPct val="100000"/>
              </a:lnSpc>
              <a:spcBef>
                <a:spcPts val="0"/>
              </a:spcBef>
              <a:buFont typeface="Courier New"/>
              <a:buChar char="o"/>
            </a:pPr>
            <a:r>
              <a:rPr lang="en-US" sz="2000" dirty="0"/>
              <a:t>The “Oxford Comma”</a:t>
            </a:r>
          </a:p>
          <a:p>
            <a:pPr marL="457200" lvl="1" indent="0">
              <a:lnSpc>
                <a:spcPct val="100000"/>
              </a:lnSpc>
              <a:spcBef>
                <a:spcPts val="0"/>
              </a:spcBef>
              <a:buNone/>
            </a:pPr>
            <a:endParaRPr lang="en-US" sz="500" dirty="0"/>
          </a:p>
          <a:p>
            <a:pPr marL="0" lvl="1" indent="0">
              <a:spcBef>
                <a:spcPts val="0"/>
              </a:spcBef>
              <a:buNone/>
            </a:pPr>
            <a:r>
              <a:rPr lang="en-US" sz="2000" dirty="0">
                <a:latin typeface="Times New Roman"/>
                <a:cs typeface="Times New Roman"/>
              </a:rPr>
              <a:t>“The conservation of our water supply is essential to </a:t>
            </a:r>
            <a:r>
              <a:rPr lang="en-US" sz="2000" dirty="0">
                <a:solidFill>
                  <a:srgbClr val="0000FF"/>
                </a:solidFill>
                <a:latin typeface="Times New Roman"/>
                <a:cs typeface="Times New Roman"/>
              </a:rPr>
              <a:t>public health, wildlife, and agriculture</a:t>
            </a:r>
            <a:r>
              <a:rPr lang="en-US" sz="2000" dirty="0">
                <a:latin typeface="Times New Roman"/>
                <a:cs typeface="Times New Roman"/>
              </a:rPr>
              <a:t>.”</a:t>
            </a:r>
            <a:endParaRPr lang="en-US" sz="500" dirty="0" smtClean="0">
              <a:latin typeface="Times New Roman"/>
              <a:cs typeface="Times New Roman"/>
            </a:endParaRPr>
          </a:p>
          <a:p>
            <a:pPr marL="0" lvl="2" indent="0">
              <a:spcBef>
                <a:spcPts val="0"/>
              </a:spcBef>
              <a:buNone/>
            </a:pPr>
            <a:r>
              <a:rPr lang="en-US" sz="1000" u="sng" dirty="0" smtClean="0">
                <a:latin typeface="Calibri (Body)"/>
                <a:cs typeface="Calibri (Body)"/>
              </a:rPr>
              <a:t>								</a:t>
            </a:r>
          </a:p>
          <a:p>
            <a:pPr marL="0" lvl="2" indent="0">
              <a:spcBef>
                <a:spcPts val="0"/>
              </a:spcBef>
              <a:buNone/>
            </a:pPr>
            <a:endParaRPr lang="en-US" sz="1000" dirty="0"/>
          </a:p>
          <a:p>
            <a:pPr>
              <a:spcBef>
                <a:spcPts val="0"/>
              </a:spcBef>
              <a:buFont typeface="Arial"/>
              <a:buChar char="•"/>
            </a:pPr>
            <a:r>
              <a:rPr lang="en-US" sz="2000" dirty="0" smtClean="0"/>
              <a:t>Displaying Dates</a:t>
            </a:r>
            <a:endParaRPr lang="en-US" sz="2000" dirty="0"/>
          </a:p>
        </p:txBody>
      </p:sp>
    </p:spTree>
    <p:extLst>
      <p:ext uri="{BB962C8B-B14F-4D97-AF65-F5344CB8AC3E}">
        <p14:creationId xmlns:p14="http://schemas.microsoft.com/office/powerpoint/2010/main" val="20753643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709" y="1982321"/>
            <a:ext cx="7886700" cy="4233209"/>
          </a:xfrm>
        </p:spPr>
        <p:txBody>
          <a:bodyPr>
            <a:noAutofit/>
          </a:bodyPr>
          <a:lstStyle/>
          <a:p>
            <a:pPr marL="0" indent="0">
              <a:lnSpc>
                <a:spcPct val="100000"/>
              </a:lnSpc>
              <a:spcBef>
                <a:spcPts val="0"/>
              </a:spcBef>
              <a:buNone/>
            </a:pPr>
            <a:r>
              <a:rPr lang="en-US" sz="2200" dirty="0" smtClean="0"/>
              <a:t>A semicolon joins two independent clauses (i.e., sentences).</a:t>
            </a:r>
          </a:p>
          <a:p>
            <a:pPr marL="0" indent="0">
              <a:lnSpc>
                <a:spcPct val="100000"/>
              </a:lnSpc>
              <a:spcBef>
                <a:spcPts val="0"/>
              </a:spcBef>
              <a:buNone/>
            </a:pPr>
            <a:endParaRPr lang="en-US" sz="1200" dirty="0" smtClean="0"/>
          </a:p>
          <a:p>
            <a:pPr marL="0" indent="0" algn="ctr">
              <a:lnSpc>
                <a:spcPct val="100000"/>
              </a:lnSpc>
              <a:spcBef>
                <a:spcPts val="0"/>
              </a:spcBef>
              <a:buNone/>
            </a:pPr>
            <a:r>
              <a:rPr lang="en-US" sz="2200" dirty="0" smtClean="0">
                <a:solidFill>
                  <a:srgbClr val="0000FF"/>
                </a:solidFill>
              </a:rPr>
              <a:t>Sentence</a:t>
            </a:r>
            <a:r>
              <a:rPr lang="en-US" sz="2200" dirty="0" smtClean="0"/>
              <a:t> + Semicolon + </a:t>
            </a:r>
            <a:r>
              <a:rPr lang="en-US" sz="2200" dirty="0" smtClean="0">
                <a:solidFill>
                  <a:srgbClr val="0000FF"/>
                </a:solidFill>
              </a:rPr>
              <a:t>Sentence</a:t>
            </a:r>
            <a:endParaRPr lang="en-US" sz="2200" dirty="0">
              <a:solidFill>
                <a:srgbClr val="0000FF"/>
              </a:solidFill>
            </a:endParaRPr>
          </a:p>
          <a:p>
            <a:pPr marL="457200" lvl="1" indent="0">
              <a:lnSpc>
                <a:spcPct val="100000"/>
              </a:lnSpc>
              <a:spcBef>
                <a:spcPts val="0"/>
              </a:spcBef>
              <a:buNone/>
            </a:pPr>
            <a:endParaRPr lang="en-US" sz="1200" dirty="0"/>
          </a:p>
          <a:p>
            <a:pPr marL="0" lvl="1" indent="0">
              <a:lnSpc>
                <a:spcPct val="100000"/>
              </a:lnSpc>
              <a:spcBef>
                <a:spcPts val="0"/>
              </a:spcBef>
              <a:buNone/>
            </a:pPr>
            <a:r>
              <a:rPr lang="en-US" sz="2200" dirty="0" smtClean="0">
                <a:latin typeface="Times New Roman"/>
                <a:cs typeface="Times New Roman"/>
              </a:rPr>
              <a:t>“</a:t>
            </a:r>
            <a:r>
              <a:rPr lang="en-US" sz="2000" dirty="0">
                <a:solidFill>
                  <a:srgbClr val="0000FF"/>
                </a:solidFill>
                <a:latin typeface="Times New Roman"/>
                <a:cs typeface="Times New Roman"/>
              </a:rPr>
              <a:t>I</a:t>
            </a:r>
            <a:r>
              <a:rPr lang="en-US" sz="2000" dirty="0" smtClean="0">
                <a:solidFill>
                  <a:srgbClr val="0000FF"/>
                </a:solidFill>
                <a:latin typeface="Times New Roman"/>
                <a:cs typeface="Times New Roman"/>
              </a:rPr>
              <a:t>t </a:t>
            </a:r>
            <a:r>
              <a:rPr lang="en-US" sz="2000" dirty="0">
                <a:solidFill>
                  <a:srgbClr val="0000FF"/>
                </a:solidFill>
                <a:latin typeface="Times New Roman"/>
                <a:cs typeface="Times New Roman"/>
              </a:rPr>
              <a:t>is no longer </a:t>
            </a:r>
            <a:r>
              <a:rPr lang="en-US" sz="2000" dirty="0" smtClean="0">
                <a:solidFill>
                  <a:srgbClr val="0000FF"/>
                </a:solidFill>
                <a:latin typeface="Times New Roman"/>
                <a:cs typeface="Times New Roman"/>
              </a:rPr>
              <a:t>feasible </a:t>
            </a:r>
            <a:r>
              <a:rPr lang="en-US" sz="2000" dirty="0">
                <a:solidFill>
                  <a:srgbClr val="0000FF"/>
                </a:solidFill>
                <a:latin typeface="Times New Roman"/>
                <a:cs typeface="Times New Roman"/>
              </a:rPr>
              <a:t>to achieve historic conditions</a:t>
            </a:r>
            <a:r>
              <a:rPr lang="en-US" sz="2000" dirty="0">
                <a:latin typeface="Times New Roman"/>
                <a:cs typeface="Times New Roman"/>
              </a:rPr>
              <a:t>; </a:t>
            </a:r>
            <a:r>
              <a:rPr lang="en-US" sz="2000" dirty="0" smtClean="0">
                <a:latin typeface="Times New Roman"/>
                <a:cs typeface="Times New Roman"/>
              </a:rPr>
              <a:t>rather</a:t>
            </a:r>
            <a:r>
              <a:rPr lang="en-US" sz="2000" dirty="0">
                <a:latin typeface="Times New Roman"/>
                <a:cs typeface="Times New Roman"/>
              </a:rPr>
              <a:t>, </a:t>
            </a:r>
            <a:r>
              <a:rPr lang="en-US" sz="2000" dirty="0" smtClean="0">
                <a:solidFill>
                  <a:srgbClr val="0000FF"/>
                </a:solidFill>
                <a:latin typeface="Times New Roman"/>
                <a:cs typeface="Times New Roman"/>
              </a:rPr>
              <a:t>efforts </a:t>
            </a:r>
            <a:r>
              <a:rPr lang="en-US" sz="2000" dirty="0">
                <a:solidFill>
                  <a:srgbClr val="0000FF"/>
                </a:solidFill>
                <a:latin typeface="Times New Roman"/>
                <a:cs typeface="Times New Roman"/>
              </a:rPr>
              <a:t>must focus on </a:t>
            </a:r>
            <a:r>
              <a:rPr lang="en-US" sz="2000" dirty="0" smtClean="0">
                <a:solidFill>
                  <a:srgbClr val="0000FF"/>
                </a:solidFill>
                <a:latin typeface="Times New Roman"/>
                <a:cs typeface="Times New Roman"/>
              </a:rPr>
              <a:t>rehabilitation </a:t>
            </a:r>
            <a:r>
              <a:rPr lang="en-US" sz="2000" dirty="0">
                <a:solidFill>
                  <a:srgbClr val="0000FF"/>
                </a:solidFill>
                <a:latin typeface="Times New Roman"/>
                <a:cs typeface="Times New Roman"/>
              </a:rPr>
              <a:t>of </a:t>
            </a:r>
            <a:r>
              <a:rPr lang="en-US" sz="2000" dirty="0" smtClean="0">
                <a:solidFill>
                  <a:srgbClr val="0000FF"/>
                </a:solidFill>
                <a:latin typeface="Times New Roman"/>
                <a:cs typeface="Times New Roman"/>
              </a:rPr>
              <a:t>the </a:t>
            </a:r>
            <a:r>
              <a:rPr lang="en-US" sz="2000" dirty="0">
                <a:solidFill>
                  <a:srgbClr val="0000FF"/>
                </a:solidFill>
                <a:latin typeface="Times New Roman"/>
                <a:cs typeface="Times New Roman"/>
              </a:rPr>
              <a:t>existing site to its best achievable </a:t>
            </a:r>
            <a:r>
              <a:rPr lang="en-US" sz="2000" dirty="0" smtClean="0">
                <a:solidFill>
                  <a:srgbClr val="0000FF"/>
                </a:solidFill>
                <a:latin typeface="Times New Roman"/>
                <a:cs typeface="Times New Roman"/>
              </a:rPr>
              <a:t>structure</a:t>
            </a:r>
            <a:r>
              <a:rPr lang="en-US" sz="2000" dirty="0" smtClean="0">
                <a:latin typeface="Times New Roman"/>
                <a:cs typeface="Times New Roman"/>
              </a:rPr>
              <a:t>.</a:t>
            </a:r>
            <a:r>
              <a:rPr lang="en-US" sz="2200" dirty="0" smtClean="0">
                <a:latin typeface="Times New Roman"/>
                <a:cs typeface="Times New Roman"/>
              </a:rPr>
              <a:t>”</a:t>
            </a:r>
          </a:p>
          <a:p>
            <a:pPr marL="0" lvl="1" indent="0">
              <a:lnSpc>
                <a:spcPct val="100000"/>
              </a:lnSpc>
              <a:spcBef>
                <a:spcPts val="0"/>
              </a:spcBef>
              <a:buNone/>
            </a:pPr>
            <a:endParaRPr lang="en-US" sz="1200" dirty="0"/>
          </a:p>
          <a:p>
            <a:pPr marL="0" lvl="1" indent="0">
              <a:lnSpc>
                <a:spcPct val="100000"/>
              </a:lnSpc>
              <a:spcBef>
                <a:spcPts val="0"/>
              </a:spcBef>
              <a:buNone/>
            </a:pPr>
            <a:r>
              <a:rPr lang="en-US" sz="600" u="sng" dirty="0"/>
              <a:t>								</a:t>
            </a:r>
          </a:p>
          <a:p>
            <a:pPr marL="457200" lvl="1" indent="0">
              <a:lnSpc>
                <a:spcPct val="100000"/>
              </a:lnSpc>
              <a:spcBef>
                <a:spcPts val="0"/>
              </a:spcBef>
              <a:buNone/>
            </a:pPr>
            <a:endParaRPr lang="en-US" sz="1200" dirty="0" smtClean="0"/>
          </a:p>
          <a:p>
            <a:pPr marL="0" lvl="1" indent="0">
              <a:lnSpc>
                <a:spcPct val="100000"/>
              </a:lnSpc>
              <a:spcBef>
                <a:spcPts val="0"/>
              </a:spcBef>
              <a:buNone/>
            </a:pPr>
            <a:r>
              <a:rPr lang="en-US" sz="2200" dirty="0" smtClean="0"/>
              <a:t>A colon joins a sentence to list, definition, or example.</a:t>
            </a:r>
          </a:p>
          <a:p>
            <a:pPr marL="0" indent="0">
              <a:lnSpc>
                <a:spcPct val="100000"/>
              </a:lnSpc>
              <a:spcBef>
                <a:spcPts val="0"/>
              </a:spcBef>
              <a:buNone/>
            </a:pPr>
            <a:endParaRPr lang="en-US" sz="1200" dirty="0"/>
          </a:p>
          <a:p>
            <a:pPr marL="0" indent="0" algn="ctr">
              <a:lnSpc>
                <a:spcPct val="100000"/>
              </a:lnSpc>
              <a:spcBef>
                <a:spcPts val="0"/>
              </a:spcBef>
              <a:buNone/>
            </a:pPr>
            <a:r>
              <a:rPr lang="en-US" sz="2200" dirty="0">
                <a:solidFill>
                  <a:srgbClr val="0000FF"/>
                </a:solidFill>
              </a:rPr>
              <a:t>Sentence</a:t>
            </a:r>
            <a:r>
              <a:rPr lang="en-US" sz="2200" dirty="0"/>
              <a:t> + </a:t>
            </a:r>
            <a:r>
              <a:rPr lang="en-US" sz="2200" dirty="0" smtClean="0"/>
              <a:t>Colon </a:t>
            </a:r>
            <a:r>
              <a:rPr lang="en-US" sz="2200" dirty="0"/>
              <a:t>+ </a:t>
            </a:r>
            <a:r>
              <a:rPr lang="en-US" sz="2200" dirty="0" smtClean="0">
                <a:solidFill>
                  <a:srgbClr val="FF0000"/>
                </a:solidFill>
              </a:rPr>
              <a:t>List, Definition, Example</a:t>
            </a:r>
            <a:endParaRPr lang="en-US" sz="2200" dirty="0">
              <a:solidFill>
                <a:srgbClr val="FF0000"/>
              </a:solidFill>
            </a:endParaRPr>
          </a:p>
          <a:p>
            <a:pPr marL="457200" lvl="1" indent="0">
              <a:lnSpc>
                <a:spcPct val="100000"/>
              </a:lnSpc>
              <a:spcBef>
                <a:spcPts val="0"/>
              </a:spcBef>
              <a:buNone/>
            </a:pPr>
            <a:endParaRPr lang="en-US" sz="1200" dirty="0"/>
          </a:p>
          <a:p>
            <a:pPr marL="0" lvl="1" indent="0">
              <a:lnSpc>
                <a:spcPct val="100000"/>
              </a:lnSpc>
              <a:spcBef>
                <a:spcPts val="0"/>
              </a:spcBef>
              <a:buNone/>
            </a:pPr>
            <a:r>
              <a:rPr lang="en-US" sz="2200" dirty="0" smtClean="0">
                <a:latin typeface="Times New Roman"/>
                <a:cs typeface="Times New Roman"/>
              </a:rPr>
              <a:t>“</a:t>
            </a:r>
            <a:r>
              <a:rPr lang="en-US" sz="2000" dirty="0" smtClean="0">
                <a:solidFill>
                  <a:srgbClr val="0000FF"/>
                </a:solidFill>
                <a:latin typeface="Times New Roman"/>
                <a:cs typeface="Times New Roman"/>
              </a:rPr>
              <a:t>The most concentrated sediments in the area are as follows</a:t>
            </a:r>
            <a:r>
              <a:rPr lang="en-US" sz="2000" dirty="0" smtClean="0">
                <a:latin typeface="Times New Roman"/>
                <a:cs typeface="Times New Roman"/>
              </a:rPr>
              <a:t>: </a:t>
            </a:r>
            <a:r>
              <a:rPr lang="en-US" sz="2000" dirty="0" smtClean="0">
                <a:solidFill>
                  <a:srgbClr val="FF0000"/>
                </a:solidFill>
                <a:latin typeface="Times New Roman"/>
                <a:cs typeface="Times New Roman"/>
              </a:rPr>
              <a:t>sediment, pathogens, PCBs, and mercury</a:t>
            </a:r>
            <a:r>
              <a:rPr lang="en-US" sz="2000" dirty="0" smtClean="0">
                <a:latin typeface="Times New Roman"/>
                <a:cs typeface="Times New Roman"/>
              </a:rPr>
              <a:t>. </a:t>
            </a:r>
            <a:r>
              <a:rPr lang="en-US" sz="2200" dirty="0" smtClean="0">
                <a:latin typeface="Times New Roman"/>
                <a:cs typeface="Times New Roman"/>
              </a:rPr>
              <a:t>”</a:t>
            </a:r>
            <a:endParaRPr lang="en-US" sz="2200" dirty="0">
              <a:latin typeface="Times New Roman"/>
              <a:cs typeface="Times New Roman"/>
            </a:endParaRPr>
          </a:p>
          <a:p>
            <a:pPr marL="0" lvl="1" indent="0">
              <a:lnSpc>
                <a:spcPct val="100000"/>
              </a:lnSpc>
              <a:spcBef>
                <a:spcPts val="0"/>
              </a:spcBef>
              <a:buNone/>
            </a:pPr>
            <a:endParaRPr lang="en-US" sz="2200" dirty="0"/>
          </a:p>
        </p:txBody>
      </p:sp>
      <p:sp>
        <p:nvSpPr>
          <p:cNvPr id="6" name="Title 1"/>
          <p:cNvSpPr>
            <a:spLocks noGrp="1"/>
          </p:cNvSpPr>
          <p:nvPr>
            <p:ph type="title"/>
          </p:nvPr>
        </p:nvSpPr>
        <p:spPr>
          <a:xfrm>
            <a:off x="628650" y="941294"/>
            <a:ext cx="7886700" cy="776942"/>
          </a:xfrm>
        </p:spPr>
        <p:txBody>
          <a:bodyPr/>
          <a:lstStyle/>
          <a:p>
            <a:pPr algn="ctr"/>
            <a:r>
              <a:rPr lang="en-US" u="sng" dirty="0" smtClean="0"/>
              <a:t>Semicolons vs. Colons</a:t>
            </a:r>
            <a:endParaRPr lang="en-US" u="sng" dirty="0"/>
          </a:p>
        </p:txBody>
      </p:sp>
    </p:spTree>
    <p:extLst>
      <p:ext uri="{BB962C8B-B14F-4D97-AF65-F5344CB8AC3E}">
        <p14:creationId xmlns:p14="http://schemas.microsoft.com/office/powerpoint/2010/main" val="17908710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63" y="762000"/>
            <a:ext cx="7886700" cy="906464"/>
          </a:xfrm>
        </p:spPr>
        <p:txBody>
          <a:bodyPr/>
          <a:lstStyle/>
          <a:p>
            <a:pPr algn="ctr"/>
            <a:r>
              <a:rPr lang="en-US" u="sng" dirty="0" smtClean="0"/>
              <a:t>Semicolons, cont’d.</a:t>
            </a:r>
            <a:endParaRPr lang="en-US" u="sng" dirty="0"/>
          </a:p>
        </p:txBody>
      </p:sp>
      <p:sp>
        <p:nvSpPr>
          <p:cNvPr id="3" name="Content Placeholder 2"/>
          <p:cNvSpPr>
            <a:spLocks noGrp="1"/>
          </p:cNvSpPr>
          <p:nvPr>
            <p:ph idx="1"/>
          </p:nvPr>
        </p:nvSpPr>
        <p:spPr>
          <a:xfrm>
            <a:off x="628651" y="1722476"/>
            <a:ext cx="7886700" cy="4086394"/>
          </a:xfrm>
        </p:spPr>
        <p:txBody>
          <a:bodyPr>
            <a:normAutofit/>
          </a:bodyPr>
          <a:lstStyle/>
          <a:p>
            <a:pPr marL="0" indent="0">
              <a:spcBef>
                <a:spcPts val="0"/>
              </a:spcBef>
              <a:buNone/>
            </a:pPr>
            <a:r>
              <a:rPr lang="en-US" sz="2200" dirty="0" smtClean="0"/>
              <a:t>An additional use of semicolons to separate items in a serial list that may already contain internal commas:</a:t>
            </a:r>
          </a:p>
          <a:p>
            <a:pPr marL="0" indent="0">
              <a:spcBef>
                <a:spcPts val="0"/>
              </a:spcBef>
              <a:buNone/>
            </a:pPr>
            <a:endParaRPr lang="en-US" sz="1200" dirty="0"/>
          </a:p>
          <a:p>
            <a:pPr marL="231775" indent="0">
              <a:spcBef>
                <a:spcPts val="0"/>
              </a:spcBef>
              <a:buNone/>
            </a:pPr>
            <a:r>
              <a:rPr lang="en-US" sz="2200" dirty="0" smtClean="0">
                <a:latin typeface="Times New Roman"/>
                <a:cs typeface="Times New Roman"/>
              </a:rPr>
              <a:t>“Beneficial uses include recreation</a:t>
            </a:r>
            <a:r>
              <a:rPr lang="en-US" sz="2200" dirty="0">
                <a:latin typeface="Times New Roman"/>
                <a:cs typeface="Times New Roman"/>
              </a:rPr>
              <a:t>; </a:t>
            </a:r>
            <a:r>
              <a:rPr lang="en-US" sz="2200" dirty="0" smtClean="0">
                <a:latin typeface="Times New Roman"/>
                <a:cs typeface="Times New Roman"/>
              </a:rPr>
              <a:t>navigation; </a:t>
            </a:r>
            <a:r>
              <a:rPr lang="en-US" sz="2200" dirty="0">
                <a:latin typeface="Times New Roman"/>
                <a:cs typeface="Times New Roman"/>
              </a:rPr>
              <a:t>and </a:t>
            </a:r>
            <a:r>
              <a:rPr lang="en-US" sz="2200" dirty="0" smtClean="0">
                <a:latin typeface="Times New Roman"/>
                <a:cs typeface="Times New Roman"/>
              </a:rPr>
              <a:t>preservation of fish, wildlife, and other aquatic resources.”</a:t>
            </a:r>
          </a:p>
          <a:p>
            <a:pPr marL="231775" indent="0">
              <a:spcBef>
                <a:spcPts val="0"/>
              </a:spcBef>
              <a:buNone/>
            </a:pPr>
            <a:endParaRPr lang="en-US" sz="1200" dirty="0">
              <a:latin typeface="Times New Roman"/>
              <a:cs typeface="Times New Roman"/>
            </a:endParaRPr>
          </a:p>
          <a:p>
            <a:pPr marL="231775" indent="0">
              <a:spcBef>
                <a:spcPts val="0"/>
              </a:spcBef>
              <a:buNone/>
            </a:pPr>
            <a:r>
              <a:rPr lang="en-US" sz="2200" dirty="0" smtClean="0">
                <a:latin typeface="Times New Roman"/>
                <a:cs typeface="Times New Roman"/>
              </a:rPr>
              <a:t>“Further board meetings were held on December 16, 2014; January 6, 2015; and January 20, 2015.”</a:t>
            </a:r>
          </a:p>
          <a:p>
            <a:pPr marL="0" indent="0">
              <a:spcBef>
                <a:spcPts val="0"/>
              </a:spcBef>
              <a:buNone/>
            </a:pPr>
            <a:endParaRPr lang="en-US" sz="1200" dirty="0"/>
          </a:p>
          <a:p>
            <a:pPr marL="0" indent="0">
              <a:spcBef>
                <a:spcPts val="0"/>
              </a:spcBef>
              <a:buNone/>
            </a:pPr>
            <a:endParaRPr lang="en-US" sz="2400" dirty="0"/>
          </a:p>
          <a:p>
            <a:pPr marL="0" indent="0">
              <a:spcBef>
                <a:spcPts val="0"/>
              </a:spcBef>
              <a:buNone/>
            </a:pPr>
            <a:endParaRPr lang="en-US" sz="2400" dirty="0"/>
          </a:p>
        </p:txBody>
      </p:sp>
      <p:pic>
        <p:nvPicPr>
          <p:cNvPr id="4" name="Picture 3"/>
          <p:cNvPicPr>
            <a:picLocks noChangeAspect="1"/>
          </p:cNvPicPr>
          <p:nvPr/>
        </p:nvPicPr>
        <p:blipFill rotWithShape="1">
          <a:blip r:embed="rId2"/>
          <a:srcRect t="5918"/>
          <a:stretch/>
        </p:blipFill>
        <p:spPr>
          <a:xfrm>
            <a:off x="3025914" y="4086576"/>
            <a:ext cx="3059043" cy="2158510"/>
          </a:xfrm>
          <a:prstGeom prst="rect">
            <a:avLst/>
          </a:prstGeom>
        </p:spPr>
      </p:pic>
    </p:spTree>
    <p:extLst>
      <p:ext uri="{BB962C8B-B14F-4D97-AF65-F5344CB8AC3E}">
        <p14:creationId xmlns:p14="http://schemas.microsoft.com/office/powerpoint/2010/main" val="689313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607" y="762000"/>
            <a:ext cx="7886700" cy="817217"/>
          </a:xfrm>
        </p:spPr>
        <p:txBody>
          <a:bodyPr/>
          <a:lstStyle/>
          <a:p>
            <a:pPr algn="ctr"/>
            <a:r>
              <a:rPr lang="en-US" u="sng" dirty="0" smtClean="0"/>
              <a:t>Other Punctuation</a:t>
            </a:r>
            <a:endParaRPr lang="en-US" u="sng" dirty="0"/>
          </a:p>
        </p:txBody>
      </p:sp>
      <p:sp>
        <p:nvSpPr>
          <p:cNvPr id="3" name="Content Placeholder 2"/>
          <p:cNvSpPr>
            <a:spLocks noGrp="1"/>
          </p:cNvSpPr>
          <p:nvPr>
            <p:ph idx="1"/>
          </p:nvPr>
        </p:nvSpPr>
        <p:spPr>
          <a:xfrm>
            <a:off x="384875" y="1693241"/>
            <a:ext cx="8390286" cy="4546324"/>
          </a:xfrm>
        </p:spPr>
        <p:txBody>
          <a:bodyPr>
            <a:normAutofit fontScale="92500"/>
          </a:bodyPr>
          <a:lstStyle/>
          <a:p>
            <a:pPr marL="0" indent="0">
              <a:buNone/>
            </a:pPr>
            <a:r>
              <a:rPr lang="en-US" sz="2400" b="1" dirty="0" smtClean="0"/>
              <a:t>Apostrophes</a:t>
            </a:r>
            <a:endParaRPr lang="en-US" sz="2400" dirty="0"/>
          </a:p>
          <a:p>
            <a:r>
              <a:rPr lang="en-US" sz="2400" dirty="0"/>
              <a:t>Use an apostrophe to indicate </a:t>
            </a:r>
            <a:r>
              <a:rPr lang="en-US" sz="2400" dirty="0" smtClean="0"/>
              <a:t>possession. </a:t>
            </a:r>
            <a:r>
              <a:rPr lang="en-US" sz="2400" dirty="0"/>
              <a:t>Do not use an apostrophe to indicate plural items: 2000s, </a:t>
            </a:r>
            <a:r>
              <a:rPr lang="en-US" sz="2400" dirty="0" smtClean="0"/>
              <a:t>WRCEs.</a:t>
            </a:r>
          </a:p>
          <a:p>
            <a:r>
              <a:rPr lang="en-US" sz="2400" dirty="0" smtClean="0"/>
              <a:t>Add an apostrophe and ‘s’ to words that end in ‘s’ when singular.</a:t>
            </a:r>
          </a:p>
          <a:p>
            <a:pPr marL="0" indent="0">
              <a:spcBef>
                <a:spcPts val="0"/>
              </a:spcBef>
              <a:buNone/>
            </a:pPr>
            <a:endParaRPr lang="en-US" sz="1200" dirty="0"/>
          </a:p>
          <a:p>
            <a:pPr marL="231775" indent="0">
              <a:buNone/>
            </a:pPr>
            <a:r>
              <a:rPr lang="en-US" sz="2400" dirty="0" smtClean="0">
                <a:latin typeface="Times New Roman"/>
                <a:cs typeface="Times New Roman"/>
              </a:rPr>
              <a:t>“Miles’s pop culture references were restricted to his PowerPoint slides.”</a:t>
            </a:r>
          </a:p>
          <a:p>
            <a:pPr marL="231775" indent="0">
              <a:spcBef>
                <a:spcPts val="0"/>
              </a:spcBef>
              <a:buNone/>
            </a:pPr>
            <a:endParaRPr lang="en-US" sz="2400" dirty="0">
              <a:latin typeface="Times New Roman"/>
              <a:cs typeface="Times New Roman"/>
            </a:endParaRPr>
          </a:p>
          <a:p>
            <a:pPr marL="0" indent="0">
              <a:spcBef>
                <a:spcPts val="0"/>
              </a:spcBef>
              <a:buNone/>
            </a:pPr>
            <a:r>
              <a:rPr lang="en-US" sz="2400" b="1" dirty="0"/>
              <a:t>Quotation </a:t>
            </a:r>
            <a:r>
              <a:rPr lang="en-US" sz="2400" b="1" dirty="0" smtClean="0"/>
              <a:t>Marks</a:t>
            </a:r>
            <a:endParaRPr lang="en-US" sz="2400" dirty="0"/>
          </a:p>
          <a:p>
            <a:r>
              <a:rPr lang="en-US" sz="2400" dirty="0"/>
              <a:t>Periods and</a:t>
            </a:r>
            <a:r>
              <a:rPr lang="en-US" sz="2400" i="1" dirty="0"/>
              <a:t> </a:t>
            </a:r>
            <a:r>
              <a:rPr lang="en-US" sz="2400" dirty="0"/>
              <a:t>commas always go inside</a:t>
            </a:r>
            <a:r>
              <a:rPr lang="en-US" sz="2400" b="1" dirty="0"/>
              <a:t> </a:t>
            </a:r>
            <a:r>
              <a:rPr lang="en-US" sz="2400" dirty="0"/>
              <a:t>the closing quotation mark; other punctuation goes inside only if part of the original quotation.</a:t>
            </a:r>
          </a:p>
          <a:p>
            <a:pPr lvl="0"/>
            <a:r>
              <a:rPr lang="en-US" sz="2400" dirty="0"/>
              <a:t>Use single quotation marks only to signify a quotation within a quotation. </a:t>
            </a:r>
          </a:p>
        </p:txBody>
      </p:sp>
    </p:spTree>
    <p:extLst>
      <p:ext uri="{BB962C8B-B14F-4D97-AF65-F5344CB8AC3E}">
        <p14:creationId xmlns:p14="http://schemas.microsoft.com/office/powerpoint/2010/main" val="21198976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63" y="761999"/>
            <a:ext cx="7886700" cy="750957"/>
          </a:xfrm>
        </p:spPr>
        <p:txBody>
          <a:bodyPr>
            <a:normAutofit/>
          </a:bodyPr>
          <a:lstStyle/>
          <a:p>
            <a:pPr algn="ctr"/>
            <a:r>
              <a:rPr lang="en-US" u="sng" dirty="0" smtClean="0"/>
              <a:t>Dates &amp; Numbers</a:t>
            </a:r>
            <a:endParaRPr lang="en-US" u="sng" dirty="0"/>
          </a:p>
        </p:txBody>
      </p:sp>
      <p:sp>
        <p:nvSpPr>
          <p:cNvPr id="3" name="Content Placeholder 2"/>
          <p:cNvSpPr>
            <a:spLocks noGrp="1"/>
          </p:cNvSpPr>
          <p:nvPr>
            <p:ph idx="1"/>
          </p:nvPr>
        </p:nvSpPr>
        <p:spPr>
          <a:xfrm>
            <a:off x="556722" y="1664658"/>
            <a:ext cx="8023411" cy="4762646"/>
          </a:xfrm>
        </p:spPr>
        <p:txBody>
          <a:bodyPr>
            <a:normAutofit/>
          </a:bodyPr>
          <a:lstStyle/>
          <a:p>
            <a:r>
              <a:rPr lang="en-US" sz="2400" dirty="0"/>
              <a:t>Spell out numbers from zero to ten. Use numerals for 11 and above. If you have both in the same sentence or discussion, use numerals for all.</a:t>
            </a:r>
            <a:endParaRPr lang="en-US" sz="700" dirty="0"/>
          </a:p>
          <a:p>
            <a:pPr marL="0" indent="0">
              <a:buNone/>
            </a:pPr>
            <a:endParaRPr lang="en-US" sz="700" dirty="0"/>
          </a:p>
          <a:p>
            <a:r>
              <a:rPr lang="en-US" sz="2400" dirty="0"/>
              <a:t>Write dates as numerals, without the additional </a:t>
            </a:r>
            <a:r>
              <a:rPr lang="en-US" sz="2400" baseline="30000" dirty="0"/>
              <a:t>th</a:t>
            </a:r>
            <a:r>
              <a:rPr lang="en-US" sz="2400" dirty="0"/>
              <a:t>, </a:t>
            </a:r>
            <a:r>
              <a:rPr lang="en-US" sz="2400" baseline="30000" dirty="0"/>
              <a:t>nd</a:t>
            </a:r>
            <a:r>
              <a:rPr lang="en-US" sz="2400" dirty="0"/>
              <a:t>, or </a:t>
            </a:r>
            <a:r>
              <a:rPr lang="en-US" sz="2400" baseline="30000" dirty="0"/>
              <a:t>rd</a:t>
            </a:r>
            <a:r>
              <a:rPr lang="en-US" sz="2400" dirty="0"/>
              <a:t>.</a:t>
            </a:r>
          </a:p>
          <a:p>
            <a:pPr marL="0" indent="0">
              <a:buNone/>
            </a:pPr>
            <a:endParaRPr lang="en-US" sz="700" dirty="0"/>
          </a:p>
          <a:p>
            <a:r>
              <a:rPr lang="en-US" sz="2400" dirty="0"/>
              <a:t>Do not insert a numeral in parentheses after a spelled-out number.</a:t>
            </a:r>
          </a:p>
          <a:p>
            <a:pPr marL="0" indent="0">
              <a:buNone/>
            </a:pPr>
            <a:endParaRPr lang="en-US" sz="900" dirty="0"/>
          </a:p>
          <a:p>
            <a:r>
              <a:rPr lang="en-US" sz="2400"/>
              <a:t>Use the word "percent" with a number, and the word "percentage" without a number. Write out "percent" in sentences and paragraphs; use the "%" symbol in charts and tables.</a:t>
            </a:r>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17627975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0902"/>
            <a:ext cx="7886700" cy="871882"/>
          </a:xfrm>
        </p:spPr>
        <p:txBody>
          <a:bodyPr/>
          <a:lstStyle/>
          <a:p>
            <a:pPr algn="ctr"/>
            <a:r>
              <a:rPr lang="en-US" u="sng" dirty="0" smtClean="0"/>
              <a:t>Capitalization</a:t>
            </a:r>
            <a:endParaRPr lang="en-US" u="sng" dirty="0"/>
          </a:p>
        </p:txBody>
      </p:sp>
      <p:sp>
        <p:nvSpPr>
          <p:cNvPr id="6" name="Content Placeholder 5"/>
          <p:cNvSpPr>
            <a:spLocks noGrp="1"/>
          </p:cNvSpPr>
          <p:nvPr>
            <p:ph idx="1"/>
          </p:nvPr>
        </p:nvSpPr>
        <p:spPr>
          <a:xfrm>
            <a:off x="628650" y="1858894"/>
            <a:ext cx="7886700" cy="4557367"/>
          </a:xfrm>
        </p:spPr>
        <p:txBody>
          <a:bodyPr>
            <a:normAutofit/>
          </a:bodyPr>
          <a:lstStyle/>
          <a:p>
            <a:pPr>
              <a:spcBef>
                <a:spcPts val="0"/>
              </a:spcBef>
            </a:pPr>
            <a:r>
              <a:rPr lang="en-US" sz="2400" dirty="0" smtClean="0"/>
              <a:t>Capitalize an official name or proper noun.</a:t>
            </a:r>
          </a:p>
          <a:p>
            <a:pPr marL="0" indent="0">
              <a:spcBef>
                <a:spcPts val="0"/>
              </a:spcBef>
              <a:buNone/>
            </a:pPr>
            <a:endParaRPr lang="en-US" sz="1200" dirty="0"/>
          </a:p>
          <a:p>
            <a:pPr marL="231775" indent="0">
              <a:spcBef>
                <a:spcPts val="0"/>
              </a:spcBef>
              <a:buNone/>
            </a:pPr>
            <a:r>
              <a:rPr lang="en-US" sz="2200" dirty="0" smtClean="0">
                <a:latin typeface="Times New Roman"/>
                <a:cs typeface="Times New Roman"/>
              </a:rPr>
              <a:t>“The City of Fairfield will discontinue the program next year.”</a:t>
            </a:r>
          </a:p>
          <a:p>
            <a:pPr marL="0" indent="0">
              <a:spcBef>
                <a:spcPts val="0"/>
              </a:spcBef>
              <a:buNone/>
            </a:pPr>
            <a:endParaRPr lang="en-US" sz="2400" dirty="0" smtClean="0"/>
          </a:p>
          <a:p>
            <a:pPr>
              <a:spcBef>
                <a:spcPts val="0"/>
              </a:spcBef>
              <a:buFont typeface="Arial"/>
              <a:buChar char="•"/>
            </a:pPr>
            <a:r>
              <a:rPr lang="en-US" sz="2400" dirty="0" smtClean="0"/>
              <a:t>Do not capitalize a general classification.</a:t>
            </a:r>
          </a:p>
          <a:p>
            <a:pPr marL="0" indent="0">
              <a:spcBef>
                <a:spcPts val="0"/>
              </a:spcBef>
              <a:buNone/>
            </a:pPr>
            <a:endParaRPr lang="en-US" sz="1200" dirty="0"/>
          </a:p>
          <a:p>
            <a:pPr marL="231775" indent="0">
              <a:spcBef>
                <a:spcPts val="0"/>
              </a:spcBef>
              <a:buNone/>
            </a:pPr>
            <a:r>
              <a:rPr lang="en-US" sz="2400" dirty="0" smtClean="0">
                <a:latin typeface="Times New Roman"/>
                <a:cs typeface="Times New Roman"/>
              </a:rPr>
              <a:t>“</a:t>
            </a:r>
            <a:r>
              <a:rPr lang="en-US" sz="2200" dirty="0" smtClean="0">
                <a:latin typeface="Times New Roman"/>
                <a:cs typeface="Times New Roman"/>
              </a:rPr>
              <a:t>Owners and operators are subject to state and local laws.</a:t>
            </a:r>
            <a:r>
              <a:rPr lang="en-US" sz="2400" dirty="0">
                <a:latin typeface="Times New Roman"/>
                <a:cs typeface="Times New Roman"/>
              </a:rPr>
              <a:t>”</a:t>
            </a:r>
          </a:p>
          <a:p>
            <a:pPr marL="0" indent="0">
              <a:spcBef>
                <a:spcPts val="0"/>
              </a:spcBef>
              <a:buNone/>
            </a:pPr>
            <a:endParaRPr lang="en-US" sz="2400" dirty="0" smtClean="0"/>
          </a:p>
          <a:p>
            <a:pPr lvl="1">
              <a:spcBef>
                <a:spcPts val="0"/>
              </a:spcBef>
              <a:buFont typeface="Courier New"/>
              <a:buChar char="o"/>
            </a:pPr>
            <a:r>
              <a:rPr lang="en-US" sz="2200" dirty="0" smtClean="0"/>
              <a:t>Do not capitalize a word just because it is part of a number or letter sequence.</a:t>
            </a:r>
          </a:p>
          <a:p>
            <a:pPr marL="457200" lvl="1" indent="0">
              <a:spcBef>
                <a:spcPts val="0"/>
              </a:spcBef>
              <a:buNone/>
            </a:pPr>
            <a:endParaRPr lang="en-US" sz="600" dirty="0" smtClean="0"/>
          </a:p>
          <a:p>
            <a:pPr marL="679450" lvl="1" indent="0">
              <a:spcBef>
                <a:spcPts val="0"/>
              </a:spcBef>
              <a:buNone/>
            </a:pPr>
            <a:r>
              <a:rPr lang="en-US" sz="2200" dirty="0" smtClean="0">
                <a:latin typeface="Times New Roman"/>
                <a:cs typeface="Times New Roman"/>
              </a:rPr>
              <a:t>“Please refer to appendix A.”</a:t>
            </a:r>
            <a:endParaRPr lang="en-US" sz="2200" dirty="0" smtClean="0"/>
          </a:p>
          <a:p>
            <a:pPr marL="457200" lvl="1" indent="0">
              <a:spcBef>
                <a:spcPts val="0"/>
              </a:spcBef>
              <a:buNone/>
            </a:pPr>
            <a:endParaRPr lang="en-US" dirty="0" smtClean="0"/>
          </a:p>
          <a:p>
            <a:pPr lvl="1">
              <a:spcBef>
                <a:spcPts val="0"/>
              </a:spcBef>
              <a:buFont typeface="Courier New"/>
              <a:buChar char="o"/>
            </a:pPr>
            <a:r>
              <a:rPr lang="en-US" sz="2200" dirty="0" smtClean="0"/>
              <a:t>Words such as “chapter,” “section,” “part,” and “division” are not ordinarily capitalized.</a:t>
            </a:r>
          </a:p>
        </p:txBody>
      </p:sp>
    </p:spTree>
    <p:extLst>
      <p:ext uri="{BB962C8B-B14F-4D97-AF65-F5344CB8AC3E}">
        <p14:creationId xmlns:p14="http://schemas.microsoft.com/office/powerpoint/2010/main" val="1467968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5" y="850901"/>
            <a:ext cx="8516470" cy="1325563"/>
          </a:xfrm>
        </p:spPr>
        <p:txBody>
          <a:bodyPr>
            <a:normAutofit/>
          </a:bodyPr>
          <a:lstStyle/>
          <a:p>
            <a:pPr algn="ctr"/>
            <a:r>
              <a:rPr lang="en-US" sz="4800" u="sng" dirty="0"/>
              <a:t>Grammar</a:t>
            </a:r>
            <a:r>
              <a:rPr lang="en-US" sz="4800" u="sng" dirty="0" smtClean="0"/>
              <a:t>, Mechanics</a:t>
            </a:r>
            <a:r>
              <a:rPr lang="en-US" sz="4800" u="sng" dirty="0"/>
              <a:t>, and Usage</a:t>
            </a:r>
          </a:p>
        </p:txBody>
      </p:sp>
      <p:sp>
        <p:nvSpPr>
          <p:cNvPr id="3" name="Content Placeholder 2"/>
          <p:cNvSpPr>
            <a:spLocks noGrp="1"/>
          </p:cNvSpPr>
          <p:nvPr>
            <p:ph idx="1"/>
          </p:nvPr>
        </p:nvSpPr>
        <p:spPr>
          <a:xfrm>
            <a:off x="600429" y="2315882"/>
            <a:ext cx="5151924" cy="3660589"/>
          </a:xfrm>
        </p:spPr>
        <p:txBody>
          <a:bodyPr>
            <a:normAutofit/>
          </a:bodyPr>
          <a:lstStyle/>
          <a:p>
            <a:r>
              <a:rPr lang="en-US" dirty="0" smtClean="0"/>
              <a:t>Sentence Length</a:t>
            </a:r>
          </a:p>
          <a:p>
            <a:pPr marL="0" indent="0">
              <a:buNone/>
            </a:pPr>
            <a:endParaRPr lang="en-US" sz="700" dirty="0" smtClean="0"/>
          </a:p>
          <a:p>
            <a:r>
              <a:rPr lang="en-US" dirty="0" smtClean="0"/>
              <a:t>Grammar</a:t>
            </a:r>
          </a:p>
          <a:p>
            <a:pPr marL="0" indent="0">
              <a:buNone/>
            </a:pPr>
            <a:endParaRPr lang="en-US" sz="700" dirty="0" smtClean="0"/>
          </a:p>
          <a:p>
            <a:r>
              <a:rPr lang="en-US" dirty="0" smtClean="0"/>
              <a:t>Punctuation</a:t>
            </a:r>
          </a:p>
          <a:p>
            <a:pPr marL="0" indent="0">
              <a:buNone/>
            </a:pPr>
            <a:endParaRPr lang="en-US" sz="700" dirty="0" smtClean="0"/>
          </a:p>
          <a:p>
            <a:r>
              <a:rPr lang="en-US" dirty="0" smtClean="0"/>
              <a:t>Further Mechanics</a:t>
            </a:r>
          </a:p>
          <a:p>
            <a:pPr marL="0" indent="0">
              <a:buNone/>
            </a:pPr>
            <a:endParaRPr lang="en-US" sz="700" dirty="0" smtClean="0"/>
          </a:p>
          <a:p>
            <a:r>
              <a:rPr lang="en-US" dirty="0" smtClean="0"/>
              <a:t>Proofreading Tips</a:t>
            </a:r>
            <a:endParaRPr lang="en-US" dirty="0"/>
          </a:p>
        </p:txBody>
      </p:sp>
      <p:pic>
        <p:nvPicPr>
          <p:cNvPr id="4" name="Picture 3"/>
          <p:cNvPicPr>
            <a:picLocks noChangeAspect="1"/>
          </p:cNvPicPr>
          <p:nvPr/>
        </p:nvPicPr>
        <p:blipFill>
          <a:blip r:embed="rId2"/>
          <a:stretch>
            <a:fillRect/>
          </a:stretch>
        </p:blipFill>
        <p:spPr>
          <a:xfrm>
            <a:off x="5154706" y="2445725"/>
            <a:ext cx="3287802" cy="3174576"/>
          </a:xfrm>
          <a:prstGeom prst="rect">
            <a:avLst/>
          </a:prstGeom>
        </p:spPr>
      </p:pic>
    </p:spTree>
    <p:extLst>
      <p:ext uri="{BB962C8B-B14F-4D97-AF65-F5344CB8AC3E}">
        <p14:creationId xmlns:p14="http://schemas.microsoft.com/office/powerpoint/2010/main" val="27713630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553"/>
            <a:ext cx="7886700" cy="882275"/>
          </a:xfrm>
        </p:spPr>
        <p:txBody>
          <a:bodyPr/>
          <a:lstStyle/>
          <a:p>
            <a:pPr algn="ctr"/>
            <a:r>
              <a:rPr lang="en-US" u="sng" dirty="0" smtClean="0"/>
              <a:t>Acronyms &amp; Initialisms</a:t>
            </a:r>
            <a:endParaRPr lang="en-US" u="sng" dirty="0"/>
          </a:p>
        </p:txBody>
      </p:sp>
      <p:sp>
        <p:nvSpPr>
          <p:cNvPr id="5" name="Content Placeholder 5"/>
          <p:cNvSpPr txBox="1">
            <a:spLocks/>
          </p:cNvSpPr>
          <p:nvPr/>
        </p:nvSpPr>
        <p:spPr>
          <a:xfrm>
            <a:off x="628650" y="1726372"/>
            <a:ext cx="7886700" cy="4711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smtClean="0"/>
              <a:t>Acronyms are pronounced as words.</a:t>
            </a:r>
          </a:p>
          <a:p>
            <a:pPr marL="0" indent="0">
              <a:spcBef>
                <a:spcPts val="0"/>
              </a:spcBef>
              <a:buFont typeface="Arial" panose="020B0604020202020204" pitchFamily="34" charset="0"/>
              <a:buNone/>
            </a:pPr>
            <a:endParaRPr lang="en-US" sz="900" dirty="0" smtClean="0"/>
          </a:p>
          <a:p>
            <a:pPr marL="231775" indent="0">
              <a:spcBef>
                <a:spcPts val="0"/>
              </a:spcBef>
              <a:buFont typeface="Arial" panose="020B0604020202020204" pitchFamily="34" charset="0"/>
              <a:buNone/>
            </a:pPr>
            <a:r>
              <a:rPr lang="en-US" sz="1800" dirty="0" smtClean="0">
                <a:latin typeface="Times New Roman"/>
                <a:cs typeface="Times New Roman"/>
              </a:rPr>
              <a:t>“SWAMP,” “GAMA,” “NEPA,” “CEQA”</a:t>
            </a:r>
          </a:p>
          <a:p>
            <a:pPr marL="0" indent="0">
              <a:spcBef>
                <a:spcPts val="0"/>
              </a:spcBef>
              <a:buFont typeface="Arial" panose="020B0604020202020204" pitchFamily="34" charset="0"/>
              <a:buNone/>
            </a:pPr>
            <a:endParaRPr lang="en-US" sz="1800" dirty="0" smtClean="0"/>
          </a:p>
          <a:p>
            <a:pPr>
              <a:spcBef>
                <a:spcPts val="0"/>
              </a:spcBef>
              <a:buFont typeface="Arial"/>
              <a:buChar char="•"/>
            </a:pPr>
            <a:r>
              <a:rPr lang="en-US" sz="1800" dirty="0" smtClean="0"/>
              <a:t>Initialisms are pronounced letter by letter.</a:t>
            </a:r>
          </a:p>
          <a:p>
            <a:pPr marL="0" indent="0">
              <a:spcBef>
                <a:spcPts val="0"/>
              </a:spcBef>
              <a:buFont typeface="Arial" panose="020B0604020202020204" pitchFamily="34" charset="0"/>
              <a:buNone/>
            </a:pPr>
            <a:endParaRPr lang="en-US" sz="1000" dirty="0" smtClean="0"/>
          </a:p>
          <a:p>
            <a:pPr marL="231775" indent="0">
              <a:spcBef>
                <a:spcPts val="0"/>
              </a:spcBef>
              <a:buFont typeface="Arial" panose="020B0604020202020204" pitchFamily="34" charset="0"/>
              <a:buNone/>
            </a:pPr>
            <a:r>
              <a:rPr lang="en-US" sz="1800" dirty="0" smtClean="0">
                <a:latin typeface="Times New Roman"/>
                <a:cs typeface="Times New Roman"/>
              </a:rPr>
              <a:t>“SWRCB,” “TMDL,” “NPDES”</a:t>
            </a:r>
          </a:p>
          <a:p>
            <a:pPr marL="0" indent="0">
              <a:spcBef>
                <a:spcPts val="0"/>
              </a:spcBef>
              <a:buFont typeface="Arial" panose="020B0604020202020204" pitchFamily="34" charset="0"/>
              <a:buNone/>
            </a:pPr>
            <a:endParaRPr lang="en-US" sz="1800" dirty="0" smtClean="0"/>
          </a:p>
          <a:p>
            <a:pPr marL="684213" lvl="1" indent="-231775">
              <a:spcBef>
                <a:spcPts val="0"/>
              </a:spcBef>
              <a:buFont typeface="Courier New"/>
              <a:buChar char="o"/>
            </a:pPr>
            <a:r>
              <a:rPr lang="en-US" sz="1800" dirty="0" smtClean="0"/>
              <a:t>At first use, spell out full name and place abbreviation in parentheses.</a:t>
            </a:r>
          </a:p>
          <a:p>
            <a:pPr marL="452438" lvl="1" indent="-220663">
              <a:spcBef>
                <a:spcPts val="0"/>
              </a:spcBef>
              <a:buFont typeface="Arial" panose="020B0604020202020204" pitchFamily="34" charset="0"/>
              <a:buNone/>
            </a:pPr>
            <a:endParaRPr lang="en-US" sz="900" dirty="0" smtClean="0"/>
          </a:p>
          <a:p>
            <a:pPr marL="684213" lvl="1" indent="0">
              <a:spcBef>
                <a:spcPts val="0"/>
              </a:spcBef>
              <a:buFont typeface="Arial" panose="020B0604020202020204" pitchFamily="34" charset="0"/>
              <a:buNone/>
            </a:pPr>
            <a:r>
              <a:rPr lang="en-US" sz="1800" dirty="0" smtClean="0">
                <a:latin typeface="Times New Roman"/>
                <a:cs typeface="Times New Roman"/>
              </a:rPr>
              <a:t>“The Bureau of Land Management (BLM) was not present at this meeting.”</a:t>
            </a:r>
            <a:endParaRPr lang="en-US" sz="1800" dirty="0" smtClean="0"/>
          </a:p>
          <a:p>
            <a:pPr marL="452438" lvl="1" indent="-220663">
              <a:spcBef>
                <a:spcPts val="0"/>
              </a:spcBef>
              <a:buFont typeface="Arial" panose="020B0604020202020204" pitchFamily="34" charset="0"/>
              <a:buNone/>
            </a:pPr>
            <a:endParaRPr lang="en-US" sz="1800" dirty="0" smtClean="0"/>
          </a:p>
          <a:p>
            <a:pPr marL="684213" lvl="1" indent="-231775">
              <a:spcBef>
                <a:spcPts val="0"/>
              </a:spcBef>
              <a:buFont typeface="Courier New"/>
              <a:buChar char="o"/>
            </a:pPr>
            <a:r>
              <a:rPr lang="en-US" sz="1800" dirty="0" smtClean="0"/>
              <a:t>When possible, use a shortened form of the full name.</a:t>
            </a:r>
          </a:p>
          <a:p>
            <a:pPr marL="452438" lvl="1" indent="0">
              <a:spcBef>
                <a:spcPts val="0"/>
              </a:spcBef>
              <a:buNone/>
            </a:pPr>
            <a:endParaRPr lang="en-US" sz="900" dirty="0" smtClean="0"/>
          </a:p>
          <a:p>
            <a:pPr marL="684213" lvl="1" indent="0">
              <a:spcBef>
                <a:spcPts val="0"/>
              </a:spcBef>
              <a:buNone/>
            </a:pPr>
            <a:r>
              <a:rPr lang="en-US" sz="1800" dirty="0">
                <a:latin typeface="Times New Roman"/>
                <a:cs typeface="Times New Roman"/>
              </a:rPr>
              <a:t>“The Water Board intends to establish TMDLs </a:t>
            </a:r>
            <a:r>
              <a:rPr lang="en-US" sz="1800" dirty="0" smtClean="0">
                <a:latin typeface="Times New Roman"/>
                <a:cs typeface="Times New Roman"/>
              </a:rPr>
              <a:t>where </a:t>
            </a:r>
            <a:r>
              <a:rPr lang="en-US" sz="1800" dirty="0">
                <a:latin typeface="Times New Roman"/>
                <a:cs typeface="Times New Roman"/>
              </a:rPr>
              <a:t>necessary </a:t>
            </a:r>
            <a:r>
              <a:rPr lang="en-US" sz="1800" dirty="0" smtClean="0">
                <a:latin typeface="Times New Roman"/>
                <a:cs typeface="Times New Roman"/>
              </a:rPr>
              <a:t>to ensure </a:t>
            </a:r>
            <a:r>
              <a:rPr lang="en-US" sz="1800" dirty="0">
                <a:latin typeface="Times New Roman"/>
                <a:cs typeface="Times New Roman"/>
              </a:rPr>
              <a:t>attainment of water quality standards</a:t>
            </a:r>
            <a:r>
              <a:rPr lang="en-US" sz="1800" dirty="0" smtClean="0">
                <a:latin typeface="Times New Roman"/>
                <a:cs typeface="Times New Roman"/>
              </a:rPr>
              <a:t>.”</a:t>
            </a:r>
          </a:p>
          <a:p>
            <a:pPr marL="684213" lvl="1" indent="0">
              <a:spcBef>
                <a:spcPts val="0"/>
              </a:spcBef>
              <a:buNone/>
            </a:pPr>
            <a:endParaRPr lang="en-US" sz="1800" dirty="0">
              <a:latin typeface="Times New Roman"/>
              <a:cs typeface="Times New Roman"/>
            </a:endParaRPr>
          </a:p>
          <a:p>
            <a:pPr marL="684213" lvl="1" indent="-231775">
              <a:spcBef>
                <a:spcPts val="0"/>
              </a:spcBef>
              <a:buFont typeface="Courier New"/>
              <a:buChar char="o"/>
            </a:pPr>
            <a:r>
              <a:rPr lang="en-US" sz="1800" dirty="0" smtClean="0"/>
              <a:t>Watch out for redundancy.</a:t>
            </a:r>
            <a:endParaRPr lang="en-US" sz="1800" dirty="0"/>
          </a:p>
          <a:p>
            <a:pPr marL="452438" lvl="1" indent="0">
              <a:spcBef>
                <a:spcPts val="0"/>
              </a:spcBef>
              <a:buNone/>
            </a:pPr>
            <a:endParaRPr lang="en-US" sz="900" dirty="0"/>
          </a:p>
          <a:p>
            <a:pPr marL="684213" lvl="1" indent="0">
              <a:spcBef>
                <a:spcPts val="0"/>
              </a:spcBef>
              <a:buNone/>
            </a:pPr>
            <a:r>
              <a:rPr lang="en-US" sz="1800" dirty="0" smtClean="0">
                <a:latin typeface="Times New Roman"/>
                <a:cs typeface="Times New Roman"/>
              </a:rPr>
              <a:t>“…SWAMP program…”</a:t>
            </a:r>
            <a:endParaRPr lang="en-US" sz="1800" dirty="0">
              <a:latin typeface="Times New Roman"/>
              <a:cs typeface="Times New Roman"/>
            </a:endParaRPr>
          </a:p>
          <a:p>
            <a:pPr marL="684213" lvl="1" indent="0">
              <a:spcBef>
                <a:spcPts val="0"/>
              </a:spcBef>
              <a:buNone/>
            </a:pPr>
            <a:endParaRPr lang="en-US" sz="1800" dirty="0">
              <a:latin typeface="Times New Roman"/>
              <a:cs typeface="Times New Roman"/>
            </a:endParaRPr>
          </a:p>
        </p:txBody>
      </p:sp>
    </p:spTree>
    <p:extLst>
      <p:ext uri="{BB962C8B-B14F-4D97-AF65-F5344CB8AC3E}">
        <p14:creationId xmlns:p14="http://schemas.microsoft.com/office/powerpoint/2010/main" val="3050486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720"/>
            <a:ext cx="7886700" cy="950190"/>
          </a:xfrm>
        </p:spPr>
        <p:txBody>
          <a:bodyPr/>
          <a:lstStyle/>
          <a:p>
            <a:pPr algn="ctr"/>
            <a:r>
              <a:rPr lang="en-US" u="sng" dirty="0" smtClean="0"/>
              <a:t>Proofreading Tips</a:t>
            </a:r>
            <a:endParaRPr lang="en-US" u="sng" dirty="0"/>
          </a:p>
        </p:txBody>
      </p:sp>
      <p:sp>
        <p:nvSpPr>
          <p:cNvPr id="3" name="Content Placeholder 2"/>
          <p:cNvSpPr>
            <a:spLocks noGrp="1"/>
          </p:cNvSpPr>
          <p:nvPr>
            <p:ph idx="1"/>
          </p:nvPr>
        </p:nvSpPr>
        <p:spPr>
          <a:xfrm>
            <a:off x="473365" y="1686213"/>
            <a:ext cx="8231908" cy="4756151"/>
          </a:xfrm>
        </p:spPr>
        <p:txBody>
          <a:bodyPr>
            <a:normAutofit fontScale="92500" lnSpcReduction="20000"/>
          </a:bodyPr>
          <a:lstStyle/>
          <a:p>
            <a:r>
              <a:rPr lang="en-US" dirty="0" smtClean="0"/>
              <a:t>Know what to look for.</a:t>
            </a:r>
          </a:p>
          <a:p>
            <a:pPr lvl="1">
              <a:buFont typeface="Courier New"/>
              <a:buChar char="o"/>
            </a:pPr>
            <a:r>
              <a:rPr lang="en-US" dirty="0" smtClean="0"/>
              <a:t>List your most common errors.</a:t>
            </a:r>
          </a:p>
          <a:p>
            <a:pPr lvl="1">
              <a:buFont typeface="Courier New"/>
              <a:buChar char="o"/>
            </a:pPr>
            <a:r>
              <a:rPr lang="en-US" dirty="0" smtClean="0"/>
              <a:t>Use the “Find” tool to locate likely errors.</a:t>
            </a:r>
          </a:p>
          <a:p>
            <a:pPr lvl="1">
              <a:buFont typeface="Courier New"/>
              <a:buChar char="o"/>
            </a:pPr>
            <a:r>
              <a:rPr lang="en-US" dirty="0" smtClean="0"/>
              <a:t>Try to proofread for one common type of error at a time.</a:t>
            </a:r>
          </a:p>
          <a:p>
            <a:pPr marL="457200" lvl="1" indent="0">
              <a:buNone/>
            </a:pPr>
            <a:endParaRPr lang="en-US" sz="1200" dirty="0" smtClean="0"/>
          </a:p>
          <a:p>
            <a:r>
              <a:rPr lang="en-US" dirty="0" smtClean="0"/>
              <a:t>Set the text aside for a while.</a:t>
            </a:r>
          </a:p>
          <a:p>
            <a:r>
              <a:rPr lang="en-US" dirty="0" smtClean="0"/>
              <a:t>Read one word at a time.</a:t>
            </a:r>
          </a:p>
          <a:p>
            <a:pPr lvl="1">
              <a:buFont typeface="Courier New"/>
              <a:buChar char="o"/>
            </a:pPr>
            <a:r>
              <a:rPr lang="en-US" dirty="0" smtClean="0"/>
              <a:t>Use a blank sheet of paper to cover up the lines below.</a:t>
            </a:r>
          </a:p>
          <a:p>
            <a:pPr lvl="1">
              <a:buFont typeface="Courier New"/>
              <a:buChar char="o"/>
            </a:pPr>
            <a:r>
              <a:rPr lang="en-US" dirty="0" smtClean="0"/>
              <a:t>Track words and lines with your finger or a pencil tip.</a:t>
            </a:r>
          </a:p>
          <a:p>
            <a:pPr marL="457200" lvl="1" indent="0">
              <a:buNone/>
            </a:pPr>
            <a:endParaRPr lang="en-US" sz="1200" dirty="0"/>
          </a:p>
          <a:p>
            <a:pPr>
              <a:buFont typeface="Arial"/>
              <a:buChar char="•"/>
            </a:pPr>
            <a:r>
              <a:rPr lang="en-US" dirty="0" smtClean="0"/>
              <a:t>If possible, read aloud while proofreading.</a:t>
            </a:r>
          </a:p>
          <a:p>
            <a:pPr>
              <a:buFont typeface="Arial"/>
              <a:buChar char="•"/>
            </a:pPr>
            <a:r>
              <a:rPr lang="en-US" dirty="0" smtClean="0"/>
              <a:t>Have a colleague read over the document.</a:t>
            </a:r>
          </a:p>
          <a:p>
            <a:pPr>
              <a:buFont typeface="Arial"/>
              <a:buChar char="•"/>
            </a:pPr>
            <a:r>
              <a:rPr lang="en-US" dirty="0" smtClean="0"/>
              <a:t>Use Grammar and Spell Check tools, but don’t rely on them.</a:t>
            </a:r>
            <a:endParaRPr lang="en-US" dirty="0"/>
          </a:p>
        </p:txBody>
      </p:sp>
    </p:spTree>
    <p:extLst>
      <p:ext uri="{BB962C8B-B14F-4D97-AF65-F5344CB8AC3E}">
        <p14:creationId xmlns:p14="http://schemas.microsoft.com/office/powerpoint/2010/main" val="290499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4267"/>
            <a:ext cx="7886700" cy="745068"/>
          </a:xfrm>
        </p:spPr>
        <p:txBody>
          <a:bodyPr>
            <a:normAutofit/>
          </a:bodyPr>
          <a:lstStyle/>
          <a:p>
            <a:pPr algn="ctr"/>
            <a:r>
              <a:rPr lang="en-US" u="sng" dirty="0" smtClean="0"/>
              <a:t>Plain Language Resources</a:t>
            </a:r>
            <a:endParaRPr lang="en-US" u="sng" dirty="0"/>
          </a:p>
        </p:txBody>
      </p:sp>
      <p:sp>
        <p:nvSpPr>
          <p:cNvPr id="3" name="Content Placeholder 2"/>
          <p:cNvSpPr>
            <a:spLocks noGrp="1"/>
          </p:cNvSpPr>
          <p:nvPr>
            <p:ph idx="1"/>
          </p:nvPr>
        </p:nvSpPr>
        <p:spPr>
          <a:xfrm>
            <a:off x="321733" y="1388533"/>
            <a:ext cx="8686800" cy="5300133"/>
          </a:xfrm>
        </p:spPr>
        <p:txBody>
          <a:bodyPr/>
          <a:lstStyle/>
          <a:p>
            <a:pPr marL="0" indent="0">
              <a:buNone/>
            </a:pPr>
            <a:r>
              <a:rPr lang="en-US" u="sng" dirty="0" smtClean="0">
                <a:solidFill>
                  <a:srgbClr val="3366FF"/>
                </a:solidFill>
              </a:rPr>
              <a:t>Plainlanguage.gov</a:t>
            </a:r>
            <a:endParaRPr lang="en-US" sz="200" u="sng" dirty="0" smtClean="0">
              <a:solidFill>
                <a:srgbClr val="3366FF"/>
              </a:solidFill>
            </a:endParaRPr>
          </a:p>
          <a:p>
            <a:pPr marL="0" indent="0">
              <a:buNone/>
            </a:pPr>
            <a:endParaRPr lang="en-US" sz="1400" u="sng" dirty="0">
              <a:solidFill>
                <a:srgbClr val="3366FF"/>
              </a:solidFill>
            </a:endParaRPr>
          </a:p>
          <a:p>
            <a:pPr marL="0" indent="0">
              <a:buNone/>
            </a:pPr>
            <a:endParaRPr lang="en-US" u="sng" dirty="0" smtClean="0">
              <a:solidFill>
                <a:srgbClr val="3366FF"/>
              </a:solidFill>
            </a:endParaRPr>
          </a:p>
          <a:p>
            <a:pPr marL="0" indent="0">
              <a:buNone/>
            </a:pPr>
            <a:endParaRPr lang="en-US" sz="6000" u="sng" dirty="0">
              <a:solidFill>
                <a:srgbClr val="3366FF"/>
              </a:solidFill>
            </a:endParaRPr>
          </a:p>
          <a:p>
            <a:pPr marL="0" indent="0">
              <a:spcBef>
                <a:spcPts val="0"/>
              </a:spcBef>
              <a:buNone/>
            </a:pPr>
            <a:r>
              <a:rPr lang="en-US" u="sng" dirty="0">
                <a:solidFill>
                  <a:srgbClr val="3366FF"/>
                </a:solidFill>
              </a:rPr>
              <a:t>	</a:t>
            </a:r>
            <a:r>
              <a:rPr lang="en-US" u="sng" dirty="0" smtClean="0">
                <a:solidFill>
                  <a:srgbClr val="3366FF"/>
                </a:solidFill>
              </a:rPr>
              <a:t>			   </a:t>
            </a:r>
            <a:r>
              <a:rPr lang="en-US" dirty="0" smtClean="0">
                <a:solidFill>
                  <a:srgbClr val="3366FF"/>
                </a:solidFill>
              </a:rPr>
              <a:t>     </a:t>
            </a:r>
            <a:r>
              <a:rPr lang="en-US" sz="1400" dirty="0" smtClean="0">
                <a:solidFill>
                  <a:srgbClr val="3366FF"/>
                </a:solidFill>
              </a:rPr>
              <a:t> </a:t>
            </a:r>
            <a:r>
              <a:rPr lang="en-US" u="sng" dirty="0" smtClean="0">
                <a:solidFill>
                  <a:srgbClr val="3366FF"/>
                </a:solidFill>
              </a:rPr>
              <a:t>Centerforplainlanguage.org</a:t>
            </a:r>
          </a:p>
          <a:p>
            <a:pPr marL="0" indent="0">
              <a:spcBef>
                <a:spcPts val="0"/>
              </a:spcBef>
              <a:buNone/>
            </a:pPr>
            <a:endParaRPr lang="en-US" u="sng" dirty="0">
              <a:solidFill>
                <a:srgbClr val="3366FF"/>
              </a:solidFill>
            </a:endParaRPr>
          </a:p>
        </p:txBody>
      </p:sp>
      <p:pic>
        <p:nvPicPr>
          <p:cNvPr id="4" name="Picture 3" descr="Screen Shot 2017-09-26 at 3.23.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34" y="1928335"/>
            <a:ext cx="4030133" cy="2073862"/>
          </a:xfrm>
          <a:prstGeom prst="rect">
            <a:avLst/>
          </a:prstGeom>
          <a:ln>
            <a:solidFill>
              <a:srgbClr val="000000"/>
            </a:solidFill>
          </a:ln>
        </p:spPr>
      </p:pic>
      <p:pic>
        <p:nvPicPr>
          <p:cNvPr id="5" name="Picture 4" descr="Screen Shot 2017-09-26 at 3.25.13 PM.png"/>
          <p:cNvPicPr>
            <a:picLocks noChangeAspect="1"/>
          </p:cNvPicPr>
          <p:nvPr/>
        </p:nvPicPr>
        <p:blipFill rotWithShape="1">
          <a:blip r:embed="rId3">
            <a:extLst>
              <a:ext uri="{28A0092B-C50C-407E-A947-70E740481C1C}">
                <a14:useLocalDpi xmlns:a14="http://schemas.microsoft.com/office/drawing/2010/main" val="0"/>
              </a:ext>
            </a:extLst>
          </a:blip>
          <a:srcRect r="15329"/>
          <a:stretch/>
        </p:blipFill>
        <p:spPr>
          <a:xfrm>
            <a:off x="4792133" y="4122380"/>
            <a:ext cx="3928533" cy="2159558"/>
          </a:xfrm>
          <a:prstGeom prst="rect">
            <a:avLst/>
          </a:prstGeom>
          <a:ln>
            <a:solidFill>
              <a:schemeClr val="tx1"/>
            </a:solidFill>
          </a:ln>
        </p:spPr>
      </p:pic>
    </p:spTree>
    <p:extLst>
      <p:ext uri="{BB962C8B-B14F-4D97-AF65-F5344CB8AC3E}">
        <p14:creationId xmlns:p14="http://schemas.microsoft.com/office/powerpoint/2010/main" val="17366199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4502"/>
            <a:ext cx="7886700" cy="882275"/>
          </a:xfrm>
        </p:spPr>
        <p:txBody>
          <a:bodyPr/>
          <a:lstStyle/>
          <a:p>
            <a:pPr algn="ctr"/>
            <a:r>
              <a:rPr lang="en-US" u="sng" dirty="0" smtClean="0"/>
              <a:t>Final Thoughts</a:t>
            </a:r>
            <a:endParaRPr lang="en-US" u="sng" dirty="0"/>
          </a:p>
        </p:txBody>
      </p:sp>
      <p:sp>
        <p:nvSpPr>
          <p:cNvPr id="3" name="Content Placeholder 2"/>
          <p:cNvSpPr>
            <a:spLocks noGrp="1"/>
          </p:cNvSpPr>
          <p:nvPr>
            <p:ph idx="1"/>
          </p:nvPr>
        </p:nvSpPr>
        <p:spPr>
          <a:xfrm>
            <a:off x="793004" y="1756256"/>
            <a:ext cx="7544822" cy="4693135"/>
          </a:xfrm>
        </p:spPr>
        <p:txBody>
          <a:bodyPr>
            <a:normAutofit lnSpcReduction="10000"/>
          </a:bodyPr>
          <a:lstStyle/>
          <a:p>
            <a:pPr marL="0" indent="0">
              <a:buNone/>
            </a:pPr>
            <a:r>
              <a:rPr lang="en-US" dirty="0" smtClean="0"/>
              <a:t>“Writing</a:t>
            </a:r>
            <a:r>
              <a:rPr lang="en-US" dirty="0"/>
              <a:t>, then, rarely involves the spontaneous production of </a:t>
            </a:r>
            <a:r>
              <a:rPr lang="en-US" dirty="0" smtClean="0"/>
              <a:t>language</a:t>
            </a:r>
            <a:r>
              <a:rPr lang="en-US" dirty="0"/>
              <a:t>; instead, we write and rewrite, revise and edit, arranging and rearranging words. Because writing rests on the page, we have the </a:t>
            </a:r>
            <a:r>
              <a:rPr lang="en-US" dirty="0" smtClean="0"/>
              <a:t>opportunity </a:t>
            </a:r>
            <a:r>
              <a:rPr lang="en-US" dirty="0"/>
              <a:t>to return to it, to tinker with it, to play with it and work on </a:t>
            </a:r>
            <a:r>
              <a:rPr lang="en-US" dirty="0" smtClean="0"/>
              <a:t>it</a:t>
            </a:r>
            <a:r>
              <a:rPr lang="en-US" dirty="0"/>
              <a:t>, before we send it on to a reader. That’s why it makes sense to speak </a:t>
            </a:r>
            <a:r>
              <a:rPr lang="en-US" dirty="0" smtClean="0"/>
              <a:t>of </a:t>
            </a:r>
            <a:r>
              <a:rPr lang="en-US" dirty="0"/>
              <a:t>writing as a craft: we writers begin with the raw material of language </a:t>
            </a:r>
            <a:r>
              <a:rPr lang="en-US" dirty="0" smtClean="0"/>
              <a:t>and </a:t>
            </a:r>
            <a:r>
              <a:rPr lang="en-US" dirty="0"/>
              <a:t>shape it until it expresses something of ourselves—our </a:t>
            </a:r>
            <a:r>
              <a:rPr lang="en-US" dirty="0" smtClean="0"/>
              <a:t>experiences</a:t>
            </a:r>
            <a:r>
              <a:rPr lang="en-US" dirty="0"/>
              <a:t>, observations, and feelings, our ideas and convictions</a:t>
            </a:r>
            <a:r>
              <a:rPr lang="en-US" dirty="0" smtClean="0"/>
              <a:t>.”</a:t>
            </a:r>
          </a:p>
          <a:p>
            <a:pPr marL="0" indent="0" algn="r">
              <a:buNone/>
            </a:pPr>
            <a:r>
              <a:rPr lang="en-US" dirty="0" smtClean="0"/>
              <a:t>—Nora Bacon, </a:t>
            </a:r>
            <a:r>
              <a:rPr lang="en-US" i="1" dirty="0" smtClean="0"/>
              <a:t>The Well-Crafted Sentence</a:t>
            </a:r>
            <a:endParaRPr lang="en-US" dirty="0"/>
          </a:p>
        </p:txBody>
      </p:sp>
    </p:spTree>
    <p:extLst>
      <p:ext uri="{BB962C8B-B14F-4D97-AF65-F5344CB8AC3E}">
        <p14:creationId xmlns:p14="http://schemas.microsoft.com/office/powerpoint/2010/main" val="31748852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57" y="1149725"/>
            <a:ext cx="8269110" cy="942040"/>
          </a:xfrm>
        </p:spPr>
        <p:txBody>
          <a:bodyPr anchor="t">
            <a:noAutofit/>
          </a:bodyPr>
          <a:lstStyle/>
          <a:p>
            <a:pPr algn="ctr"/>
            <a:r>
              <a:rPr lang="en-US" u="sng" dirty="0" smtClean="0"/>
              <a:t>Sentence Length</a:t>
            </a:r>
            <a:br>
              <a:rPr lang="en-US" u="sng" dirty="0" smtClean="0"/>
            </a:br>
            <a:r>
              <a:rPr lang="en-US" u="sng" dirty="0"/>
              <a:t/>
            </a:r>
            <a:br>
              <a:rPr lang="en-US" u="sng" dirty="0"/>
            </a:br>
            <a:endParaRPr lang="en-US" u="sng" dirty="0"/>
          </a:p>
        </p:txBody>
      </p:sp>
      <p:sp>
        <p:nvSpPr>
          <p:cNvPr id="5" name="Title 1"/>
          <p:cNvSpPr txBox="1">
            <a:spLocks/>
          </p:cNvSpPr>
          <p:nvPr/>
        </p:nvSpPr>
        <p:spPr>
          <a:xfrm>
            <a:off x="618898" y="2362948"/>
            <a:ext cx="8269110" cy="36284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smtClean="0"/>
              <a:t>Overly lengthy sentences may be caused by:</a:t>
            </a:r>
          </a:p>
          <a:p>
            <a:endParaRPr lang="en-US" sz="3400" u="sng" dirty="0"/>
          </a:p>
          <a:p>
            <a:pPr marL="571500" indent="-571500">
              <a:buFont typeface="Arial"/>
              <a:buChar char="•"/>
            </a:pPr>
            <a:r>
              <a:rPr lang="en-US" sz="3400" dirty="0" smtClean="0"/>
              <a:t>Long introductory phrases</a:t>
            </a:r>
            <a:br>
              <a:rPr lang="en-US" sz="3400" dirty="0" smtClean="0"/>
            </a:br>
            <a:endParaRPr lang="en-US" sz="3400" dirty="0" smtClean="0"/>
          </a:p>
          <a:p>
            <a:pPr marL="571500" indent="-571500">
              <a:buFont typeface="Arial"/>
              <a:buChar char="•"/>
            </a:pPr>
            <a:r>
              <a:rPr lang="en-US" sz="3400" dirty="0" smtClean="0"/>
              <a:t>Long proper nouns or noun phrases</a:t>
            </a:r>
          </a:p>
          <a:p>
            <a:endParaRPr lang="en-US" sz="3400" dirty="0" smtClean="0"/>
          </a:p>
          <a:p>
            <a:pPr marL="571500" indent="-571500">
              <a:buFont typeface="Arial"/>
              <a:buChar char="•"/>
            </a:pPr>
            <a:r>
              <a:rPr lang="en-US" sz="3400" dirty="0" smtClean="0"/>
              <a:t>General wordiness or redundancy</a:t>
            </a:r>
            <a:endParaRPr lang="en-US" sz="3400" dirty="0"/>
          </a:p>
        </p:txBody>
      </p:sp>
    </p:spTree>
    <p:extLst>
      <p:ext uri="{BB962C8B-B14F-4D97-AF65-F5344CB8AC3E}">
        <p14:creationId xmlns:p14="http://schemas.microsoft.com/office/powerpoint/2010/main" val="418563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532" y="1015254"/>
            <a:ext cx="7886700" cy="1868393"/>
          </a:xfrm>
        </p:spPr>
        <p:txBody>
          <a:bodyPr anchor="t">
            <a:normAutofit/>
          </a:bodyPr>
          <a:lstStyle/>
          <a:p>
            <a:pPr algn="ctr"/>
            <a:r>
              <a:rPr lang="en-US" u="sng" dirty="0" smtClean="0"/>
              <a:t>Move, Condense, or Eliminate </a:t>
            </a:r>
            <a:br>
              <a:rPr lang="en-US" u="sng" dirty="0" smtClean="0"/>
            </a:br>
            <a:r>
              <a:rPr lang="en-US" sz="1300" u="sng" dirty="0"/>
              <a:t/>
            </a:r>
            <a:br>
              <a:rPr lang="en-US" sz="1300" u="sng" dirty="0"/>
            </a:br>
            <a:r>
              <a:rPr lang="en-US" u="sng" dirty="0" smtClean="0"/>
              <a:t>Introductory Phrases</a:t>
            </a:r>
            <a:endParaRPr lang="en-US" u="sng" dirty="0"/>
          </a:p>
        </p:txBody>
      </p:sp>
      <p:sp>
        <p:nvSpPr>
          <p:cNvPr id="3" name="Content Placeholder 2"/>
          <p:cNvSpPr>
            <a:spLocks noGrp="1"/>
          </p:cNvSpPr>
          <p:nvPr>
            <p:ph idx="1"/>
          </p:nvPr>
        </p:nvSpPr>
        <p:spPr>
          <a:xfrm>
            <a:off x="658533" y="2204055"/>
            <a:ext cx="7886700" cy="4224110"/>
          </a:xfrm>
        </p:spPr>
        <p:txBody>
          <a:bodyPr>
            <a:normAutofit/>
          </a:bodyPr>
          <a:lstStyle/>
          <a:p>
            <a:pPr marL="0" indent="0">
              <a:buNone/>
            </a:pPr>
            <a:endParaRPr lang="en-US" dirty="0" smtClean="0"/>
          </a:p>
          <a:p>
            <a:pPr marL="0" indent="0">
              <a:buNone/>
            </a:pPr>
            <a:r>
              <a:rPr lang="en-US" dirty="0" smtClean="0">
                <a:latin typeface="Times New Roman"/>
                <a:cs typeface="Times New Roman"/>
              </a:rPr>
              <a:t>“</a:t>
            </a:r>
            <a:r>
              <a:rPr lang="en-US" dirty="0" smtClean="0">
                <a:solidFill>
                  <a:srgbClr val="FF0000"/>
                </a:solidFill>
                <a:latin typeface="Times New Roman"/>
                <a:cs typeface="Times New Roman"/>
              </a:rPr>
              <a:t>Given the limited availability of water quality data, as well as uncertainty regarding bacteria sources and behavior</a:t>
            </a:r>
            <a:r>
              <a:rPr lang="en-US" dirty="0" smtClean="0">
                <a:latin typeface="Times New Roman"/>
                <a:cs typeface="Times New Roman"/>
              </a:rPr>
              <a:t>, the contractor will continue to collect water quality data.”</a:t>
            </a:r>
          </a:p>
          <a:p>
            <a:pPr marL="0" indent="0">
              <a:buNone/>
            </a:pPr>
            <a:endParaRPr lang="en-US" sz="800" dirty="0"/>
          </a:p>
          <a:p>
            <a:pPr marL="0" indent="0">
              <a:buNone/>
            </a:pPr>
            <a:r>
              <a:rPr lang="en-US" dirty="0" smtClean="0">
                <a:latin typeface="Times New Roman"/>
                <a:cs typeface="Times New Roman"/>
              </a:rPr>
              <a:t>“The contractor will continue to collect water quality data, </a:t>
            </a:r>
            <a:r>
              <a:rPr lang="en-US" dirty="0" smtClean="0">
                <a:solidFill>
                  <a:srgbClr val="008000"/>
                </a:solidFill>
                <a:latin typeface="Times New Roman"/>
                <a:cs typeface="Times New Roman"/>
              </a:rPr>
              <a:t>given the limited availability </a:t>
            </a:r>
            <a:r>
              <a:rPr lang="en-US" dirty="0">
                <a:solidFill>
                  <a:srgbClr val="008000"/>
                </a:solidFill>
                <a:latin typeface="Times New Roman"/>
                <a:cs typeface="Times New Roman"/>
              </a:rPr>
              <a:t>of water quality data, as well as uncertainty regarding bacteria sources and </a:t>
            </a:r>
            <a:r>
              <a:rPr lang="en-US" dirty="0" smtClean="0">
                <a:solidFill>
                  <a:srgbClr val="008000"/>
                </a:solidFill>
                <a:latin typeface="Times New Roman"/>
                <a:cs typeface="Times New Roman"/>
              </a:rPr>
              <a:t>behavior</a:t>
            </a:r>
            <a:r>
              <a:rPr lang="en-US" dirty="0" smtClean="0">
                <a:latin typeface="Times New Roman"/>
                <a:cs typeface="Times New Roman"/>
              </a:rPr>
              <a:t>.”</a:t>
            </a:r>
          </a:p>
        </p:txBody>
      </p:sp>
    </p:spTree>
    <p:extLst>
      <p:ext uri="{BB962C8B-B14F-4D97-AF65-F5344CB8AC3E}">
        <p14:creationId xmlns:p14="http://schemas.microsoft.com/office/powerpoint/2010/main" val="833354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32" y="934488"/>
            <a:ext cx="8269110" cy="942040"/>
          </a:xfrm>
        </p:spPr>
        <p:txBody>
          <a:bodyPr anchor="t">
            <a:noAutofit/>
          </a:bodyPr>
          <a:lstStyle/>
          <a:p>
            <a:pPr algn="ctr"/>
            <a:r>
              <a:rPr lang="en-US" u="sng" dirty="0" smtClean="0"/>
              <a:t>Beginning with the Main Clause</a:t>
            </a:r>
            <a:br>
              <a:rPr lang="en-US" u="sng" dirty="0" smtClean="0"/>
            </a:br>
            <a:r>
              <a:rPr lang="en-US" u="sng" dirty="0"/>
              <a:t/>
            </a:r>
            <a:br>
              <a:rPr lang="en-US" u="sng" dirty="0"/>
            </a:br>
            <a:endParaRPr lang="en-US" u="sng" dirty="0"/>
          </a:p>
        </p:txBody>
      </p:sp>
      <p:sp>
        <p:nvSpPr>
          <p:cNvPr id="5" name="Title 1"/>
          <p:cNvSpPr txBox="1">
            <a:spLocks/>
          </p:cNvSpPr>
          <p:nvPr/>
        </p:nvSpPr>
        <p:spPr>
          <a:xfrm>
            <a:off x="4907654" y="2130848"/>
            <a:ext cx="3217956" cy="38097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US" sz="2800" b="1" dirty="0" smtClean="0"/>
              <a:t>Main Clause</a:t>
            </a:r>
            <a:r>
              <a:rPr lang="en-US" sz="2800" dirty="0" smtClean="0"/>
              <a:t>:</a:t>
            </a:r>
          </a:p>
          <a:p>
            <a:pPr>
              <a:spcAft>
                <a:spcPts val="1200"/>
              </a:spcAft>
            </a:pPr>
            <a:r>
              <a:rPr lang="en-US" sz="2800" i="1" dirty="0" smtClean="0"/>
              <a:t>A human or concrete </a:t>
            </a:r>
            <a:r>
              <a:rPr lang="en-US" sz="2800" i="1" dirty="0" smtClean="0">
                <a:solidFill>
                  <a:srgbClr val="0000FF"/>
                </a:solidFill>
              </a:rPr>
              <a:t>subject</a:t>
            </a:r>
            <a:r>
              <a:rPr lang="en-US" sz="2800" i="1" dirty="0" smtClean="0"/>
              <a:t> and its accompanying vivid action </a:t>
            </a:r>
            <a:r>
              <a:rPr lang="en-US" sz="2800" i="1" dirty="0" smtClean="0">
                <a:solidFill>
                  <a:srgbClr val="008000"/>
                </a:solidFill>
              </a:rPr>
              <a:t>verb</a:t>
            </a:r>
            <a:r>
              <a:rPr lang="en-US" sz="2800" i="1" dirty="0" smtClean="0"/>
              <a:t>.</a:t>
            </a:r>
          </a:p>
          <a:p>
            <a:pPr>
              <a:spcAft>
                <a:spcPts val="1200"/>
              </a:spcAft>
            </a:pPr>
            <a:endParaRPr lang="en-US" sz="800" u="sng" dirty="0" smtClean="0"/>
          </a:p>
          <a:p>
            <a:pPr>
              <a:spcAft>
                <a:spcPts val="1200"/>
              </a:spcAft>
            </a:pPr>
            <a:r>
              <a:rPr lang="en-US" sz="2800" i="1" dirty="0" smtClean="0"/>
              <a:t>“</a:t>
            </a:r>
            <a:r>
              <a:rPr lang="en-US" sz="2800" i="1" dirty="0" smtClean="0">
                <a:solidFill>
                  <a:srgbClr val="0000FF"/>
                </a:solidFill>
              </a:rPr>
              <a:t>We</a:t>
            </a:r>
            <a:r>
              <a:rPr lang="en-US" sz="2800" i="1" dirty="0" smtClean="0"/>
              <a:t> </a:t>
            </a:r>
            <a:r>
              <a:rPr lang="en-US" sz="2800" i="1" dirty="0" smtClean="0">
                <a:solidFill>
                  <a:srgbClr val="008000"/>
                </a:solidFill>
              </a:rPr>
              <a:t>reviewed</a:t>
            </a:r>
            <a:r>
              <a:rPr lang="en-US" sz="2800" i="1" dirty="0" smtClean="0"/>
              <a:t> the language in the permit.”</a:t>
            </a:r>
          </a:p>
          <a:p>
            <a:pPr>
              <a:spcAft>
                <a:spcPts val="1200"/>
              </a:spcAft>
            </a:pPr>
            <a:endParaRPr lang="en-US" sz="2800" i="1" dirty="0">
              <a:solidFill>
                <a:srgbClr val="008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468" y="2292277"/>
            <a:ext cx="3470136" cy="3470136"/>
          </a:xfrm>
          <a:prstGeom prst="rect">
            <a:avLst/>
          </a:prstGeom>
        </p:spPr>
      </p:pic>
      <p:cxnSp>
        <p:nvCxnSpPr>
          <p:cNvPr id="7" name="Straight Connector 6"/>
          <p:cNvCxnSpPr/>
          <p:nvPr/>
        </p:nvCxnSpPr>
        <p:spPr>
          <a:xfrm flipV="1">
            <a:off x="5036801" y="4455413"/>
            <a:ext cx="2679836" cy="107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9907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7964"/>
            <a:ext cx="7886700" cy="956981"/>
          </a:xfrm>
        </p:spPr>
        <p:txBody>
          <a:bodyPr/>
          <a:lstStyle/>
          <a:p>
            <a:pPr algn="ctr"/>
            <a:r>
              <a:rPr lang="en-US" u="sng" dirty="0" smtClean="0"/>
              <a:t>Eliminating Wordiness</a:t>
            </a:r>
            <a:endParaRPr lang="en-US" u="sng" dirty="0"/>
          </a:p>
        </p:txBody>
      </p:sp>
      <p:sp>
        <p:nvSpPr>
          <p:cNvPr id="10" name="TextBox 9"/>
          <p:cNvSpPr txBox="1"/>
          <p:nvPr/>
        </p:nvSpPr>
        <p:spPr>
          <a:xfrm>
            <a:off x="464654" y="1753189"/>
            <a:ext cx="8224372" cy="4185762"/>
          </a:xfrm>
          <a:prstGeom prst="rect">
            <a:avLst/>
          </a:prstGeom>
          <a:noFill/>
        </p:spPr>
        <p:txBody>
          <a:bodyPr wrap="square" rtlCol="0">
            <a:spAutoFit/>
          </a:bodyPr>
          <a:lstStyle/>
          <a:p>
            <a:r>
              <a:rPr lang="en-US" sz="2400" dirty="0" smtClean="0"/>
              <a:t>“</a:t>
            </a:r>
            <a:r>
              <a:rPr lang="en-US" sz="2400" dirty="0"/>
              <a:t>Vigorous writing is concise. A sentence should contain no unnecessary words, a paragraph no unnecessary sentences, for the same reason that a drawing should have no unnecessary lines and a machine no unnecessary parts. This requires not that the writer make all his sentences short, or that he avoid all detail and treat his subjects only in outline, but that every word tell.”</a:t>
            </a:r>
          </a:p>
          <a:p>
            <a:endParaRPr lang="en-US" sz="800" dirty="0"/>
          </a:p>
          <a:p>
            <a:r>
              <a:rPr lang="en-US" sz="2400" dirty="0" smtClean="0"/>
              <a:t>—Strunk </a:t>
            </a:r>
            <a:r>
              <a:rPr lang="en-US" sz="2400" dirty="0"/>
              <a:t>&amp; White, </a:t>
            </a:r>
            <a:r>
              <a:rPr lang="en-US" sz="2400" i="1" dirty="0"/>
              <a:t>The Elements of Style</a:t>
            </a:r>
            <a:endParaRPr lang="en-US" sz="2400" dirty="0"/>
          </a:p>
          <a:p>
            <a:r>
              <a:rPr lang="en-US" sz="2400" dirty="0"/>
              <a:t> </a:t>
            </a:r>
          </a:p>
          <a:p>
            <a:r>
              <a:rPr lang="en-US" sz="2400" dirty="0"/>
              <a:t>“Good prose is like a window pane.” </a:t>
            </a:r>
            <a:endParaRPr lang="en-US" sz="2400" dirty="0" smtClean="0"/>
          </a:p>
          <a:p>
            <a:r>
              <a:rPr lang="en-US" sz="2400" dirty="0" smtClean="0"/>
              <a:t>—George </a:t>
            </a:r>
            <a:r>
              <a:rPr lang="en-US" sz="2400" dirty="0"/>
              <a:t>Orwell, </a:t>
            </a:r>
            <a:r>
              <a:rPr lang="en-US" sz="2400" i="1" dirty="0" smtClean="0"/>
              <a:t>Why I Write</a:t>
            </a:r>
            <a:endParaRPr lang="en-US" sz="2400" dirty="0"/>
          </a:p>
          <a:p>
            <a:endParaRPr lang="en-US" dirty="0"/>
          </a:p>
        </p:txBody>
      </p:sp>
      <p:pic>
        <p:nvPicPr>
          <p:cNvPr id="3" name="Picture 2"/>
          <p:cNvPicPr>
            <a:picLocks noChangeAspect="1"/>
          </p:cNvPicPr>
          <p:nvPr/>
        </p:nvPicPr>
        <p:blipFill rotWithShape="1">
          <a:blip r:embed="rId2"/>
          <a:srcRect l="8377" t="5077" b="5972"/>
          <a:stretch/>
        </p:blipFill>
        <p:spPr>
          <a:xfrm>
            <a:off x="6226361" y="4120221"/>
            <a:ext cx="1765684" cy="2122069"/>
          </a:xfrm>
          <a:prstGeom prst="rect">
            <a:avLst/>
          </a:prstGeom>
        </p:spPr>
      </p:pic>
    </p:spTree>
    <p:extLst>
      <p:ext uri="{BB962C8B-B14F-4D97-AF65-F5344CB8AC3E}">
        <p14:creationId xmlns:p14="http://schemas.microsoft.com/office/powerpoint/2010/main" val="37548394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Eliminating Wordiness, cont’d.</a:t>
            </a:r>
            <a:endParaRPr lang="en-US" u="sng" dirty="0"/>
          </a:p>
        </p:txBody>
      </p:sp>
      <p:sp>
        <p:nvSpPr>
          <p:cNvPr id="3" name="TextBox 2"/>
          <p:cNvSpPr txBox="1"/>
          <p:nvPr/>
        </p:nvSpPr>
        <p:spPr>
          <a:xfrm>
            <a:off x="480141" y="2172090"/>
            <a:ext cx="8224373" cy="4154983"/>
          </a:xfrm>
          <a:prstGeom prst="rect">
            <a:avLst/>
          </a:prstGeom>
          <a:noFill/>
        </p:spPr>
        <p:txBody>
          <a:bodyPr wrap="square" rtlCol="0">
            <a:spAutoFit/>
          </a:bodyPr>
          <a:lstStyle/>
          <a:p>
            <a:r>
              <a:rPr lang="en-US" sz="2400" dirty="0" smtClean="0"/>
              <a:t>StyleWriter, the copy-editing software company, compiled word counts for sentence length in major media outlets:</a:t>
            </a:r>
          </a:p>
          <a:p>
            <a:endParaRPr lang="en-US" sz="2400" dirty="0"/>
          </a:p>
          <a:p>
            <a:pPr marL="635000"/>
            <a:r>
              <a:rPr lang="en-US" sz="2400" i="1" dirty="0" smtClean="0"/>
              <a:t>Time</a:t>
            </a:r>
            <a:r>
              <a:rPr lang="en-US" sz="2400" dirty="0" smtClean="0"/>
              <a:t>: </a:t>
            </a:r>
            <a:r>
              <a:rPr lang="en-US" sz="2400" dirty="0"/>
              <a:t>15 to 23 – Average: 19</a:t>
            </a:r>
            <a:br>
              <a:rPr lang="en-US" sz="2400" dirty="0"/>
            </a:br>
            <a:endParaRPr lang="en-US" sz="2400" dirty="0" smtClean="0"/>
          </a:p>
          <a:p>
            <a:pPr marL="635000"/>
            <a:r>
              <a:rPr lang="en-US" sz="2400" i="1" dirty="0" smtClean="0"/>
              <a:t>The Washington </a:t>
            </a:r>
            <a:r>
              <a:rPr lang="en-US" sz="2400" i="1" dirty="0"/>
              <a:t>Post</a:t>
            </a:r>
            <a:r>
              <a:rPr lang="en-US" sz="2400" dirty="0"/>
              <a:t>: 17 to 23 – Average: 20</a:t>
            </a:r>
            <a:br>
              <a:rPr lang="en-US" sz="2400" dirty="0"/>
            </a:br>
            <a:r>
              <a:rPr lang="en-US" sz="2400" dirty="0"/>
              <a:t/>
            </a:r>
            <a:br>
              <a:rPr lang="en-US" sz="2400" dirty="0"/>
            </a:br>
            <a:r>
              <a:rPr lang="en-US" sz="2400" dirty="0" smtClean="0"/>
              <a:t>Government </a:t>
            </a:r>
            <a:r>
              <a:rPr lang="en-US" sz="2400" dirty="0"/>
              <a:t>News Releases: 16 to 33 – Average: 27</a:t>
            </a:r>
            <a:br>
              <a:rPr lang="en-US" sz="2400" dirty="0"/>
            </a:br>
            <a:r>
              <a:rPr lang="en-US" sz="2400" dirty="0"/>
              <a:t/>
            </a:r>
            <a:br>
              <a:rPr lang="en-US" sz="2400" dirty="0"/>
            </a:br>
            <a:r>
              <a:rPr lang="en-US" sz="2400" dirty="0" smtClean="0"/>
              <a:t>Government </a:t>
            </a:r>
            <a:r>
              <a:rPr lang="en-US" sz="2400" dirty="0"/>
              <a:t>Websites: 24 to 36 – Average: 27</a:t>
            </a:r>
          </a:p>
          <a:p>
            <a:endParaRPr lang="en-US" sz="2400" dirty="0"/>
          </a:p>
        </p:txBody>
      </p:sp>
    </p:spTree>
    <p:extLst>
      <p:ext uri="{BB962C8B-B14F-4D97-AF65-F5344CB8AC3E}">
        <p14:creationId xmlns:p14="http://schemas.microsoft.com/office/powerpoint/2010/main" val="21838143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764404"/>
            <a:ext cx="7886700" cy="831020"/>
          </a:xfrm>
        </p:spPr>
        <p:txBody>
          <a:bodyPr/>
          <a:lstStyle/>
          <a:p>
            <a:pPr algn="ctr"/>
            <a:r>
              <a:rPr lang="en-US" u="sng" dirty="0" smtClean="0"/>
              <a:t>The Importance of Concision </a:t>
            </a:r>
            <a:endParaRPr lang="en-US" u="sng" dirty="0"/>
          </a:p>
        </p:txBody>
      </p:sp>
      <p:sp>
        <p:nvSpPr>
          <p:cNvPr id="4" name="Text Placeholder 3"/>
          <p:cNvSpPr>
            <a:spLocks noGrp="1"/>
          </p:cNvSpPr>
          <p:nvPr>
            <p:ph type="body" idx="1"/>
          </p:nvPr>
        </p:nvSpPr>
        <p:spPr>
          <a:xfrm>
            <a:off x="598865" y="1646440"/>
            <a:ext cx="3868340" cy="484952"/>
          </a:xfrm>
        </p:spPr>
        <p:txBody>
          <a:bodyPr tIns="137160">
            <a:normAutofit lnSpcReduction="10000"/>
          </a:bodyPr>
          <a:lstStyle/>
          <a:p>
            <a:r>
              <a:rPr lang="en-US" dirty="0" smtClean="0"/>
              <a:t>What the Scientist Said…</a:t>
            </a:r>
            <a:endParaRPr lang="en-US" dirty="0"/>
          </a:p>
        </p:txBody>
      </p:sp>
      <p:sp>
        <p:nvSpPr>
          <p:cNvPr id="3" name="Content Placeholder 2"/>
          <p:cNvSpPr>
            <a:spLocks noGrp="1"/>
          </p:cNvSpPr>
          <p:nvPr>
            <p:ph sz="half" idx="2"/>
          </p:nvPr>
        </p:nvSpPr>
        <p:spPr>
          <a:xfrm>
            <a:off x="583377" y="2268987"/>
            <a:ext cx="3868340" cy="3973304"/>
          </a:xfrm>
        </p:spPr>
        <p:txBody>
          <a:bodyPr>
            <a:noAutofit/>
          </a:bodyPr>
          <a:lstStyle/>
          <a:p>
            <a:pPr marL="0" indent="0">
              <a:lnSpc>
                <a:spcPct val="100000"/>
              </a:lnSpc>
              <a:spcBef>
                <a:spcPts val="0"/>
              </a:spcBef>
              <a:buNone/>
            </a:pPr>
            <a:r>
              <a:rPr lang="en-US" sz="1800" dirty="0" smtClean="0"/>
              <a:t>It </a:t>
            </a:r>
            <a:r>
              <a:rPr lang="en-US" sz="1800" dirty="0"/>
              <a:t>has long been known that. . </a:t>
            </a:r>
            <a:r>
              <a:rPr lang="en-US" sz="1800" dirty="0" smtClean="0"/>
              <a:t>.</a:t>
            </a:r>
          </a:p>
          <a:p>
            <a:pPr marL="0" indent="0">
              <a:lnSpc>
                <a:spcPct val="100000"/>
              </a:lnSpc>
              <a:spcBef>
                <a:spcPts val="0"/>
              </a:spcBef>
              <a:buNone/>
            </a:pPr>
            <a:endParaRPr lang="en-US" sz="1800" dirty="0" smtClean="0"/>
          </a:p>
          <a:p>
            <a:pPr marL="0" indent="0">
              <a:lnSpc>
                <a:spcPct val="100000"/>
              </a:lnSpc>
              <a:spcBef>
                <a:spcPts val="0"/>
              </a:spcBef>
              <a:buNone/>
            </a:pPr>
            <a:endParaRPr lang="en-US" sz="200" dirty="0"/>
          </a:p>
          <a:p>
            <a:pPr marL="0" indent="0">
              <a:lnSpc>
                <a:spcPct val="100000"/>
              </a:lnSpc>
              <a:spcBef>
                <a:spcPts val="0"/>
              </a:spcBef>
              <a:buNone/>
            </a:pPr>
            <a:endParaRPr lang="en-US" sz="200" dirty="0" smtClean="0"/>
          </a:p>
          <a:p>
            <a:pPr marL="0" indent="0">
              <a:lnSpc>
                <a:spcPct val="100000"/>
              </a:lnSpc>
              <a:spcBef>
                <a:spcPts val="0"/>
              </a:spcBef>
              <a:buNone/>
            </a:pPr>
            <a:r>
              <a:rPr lang="en-US" sz="1800" dirty="0" smtClean="0"/>
              <a:t>Of great </a:t>
            </a:r>
            <a:r>
              <a:rPr lang="en-US" sz="1800" dirty="0"/>
              <a:t>importance. . . </a:t>
            </a:r>
            <a:endParaRPr lang="en-US" sz="1800" dirty="0" smtClean="0"/>
          </a:p>
          <a:p>
            <a:pPr marL="0" indent="0">
              <a:lnSpc>
                <a:spcPct val="100000"/>
              </a:lnSpc>
              <a:spcBef>
                <a:spcPts val="0"/>
              </a:spcBef>
              <a:buNone/>
            </a:pPr>
            <a:endParaRPr lang="en-US" sz="1200" dirty="0"/>
          </a:p>
          <a:p>
            <a:pPr marL="0" indent="0">
              <a:lnSpc>
                <a:spcPct val="100000"/>
              </a:lnSpc>
              <a:spcBef>
                <a:spcPts val="0"/>
              </a:spcBef>
              <a:buNone/>
            </a:pPr>
            <a:r>
              <a:rPr lang="en-US" sz="1800" dirty="0"/>
              <a:t>Typical results are shown . . . </a:t>
            </a:r>
            <a:endParaRPr lang="en-US" sz="1800" dirty="0" smtClean="0"/>
          </a:p>
          <a:p>
            <a:pPr marL="0" indent="0">
              <a:lnSpc>
                <a:spcPct val="100000"/>
              </a:lnSpc>
              <a:spcBef>
                <a:spcPts val="0"/>
              </a:spcBef>
              <a:buNone/>
            </a:pPr>
            <a:endParaRPr lang="en-US" sz="800" dirty="0"/>
          </a:p>
          <a:p>
            <a:pPr marL="0" indent="0">
              <a:lnSpc>
                <a:spcPct val="100000"/>
              </a:lnSpc>
              <a:spcBef>
                <a:spcPts val="0"/>
              </a:spcBef>
              <a:buNone/>
            </a:pPr>
            <a:r>
              <a:rPr lang="en-US" sz="1800" dirty="0"/>
              <a:t>It is suggested that; It is believed that; </a:t>
            </a:r>
            <a:endParaRPr lang="en-US" sz="1800" dirty="0" smtClean="0"/>
          </a:p>
          <a:p>
            <a:pPr marL="0" indent="0">
              <a:lnSpc>
                <a:spcPct val="100000"/>
              </a:lnSpc>
              <a:spcBef>
                <a:spcPts val="0"/>
              </a:spcBef>
              <a:buNone/>
            </a:pPr>
            <a:endParaRPr lang="en-US" sz="800" dirty="0"/>
          </a:p>
          <a:p>
            <a:pPr marL="0" indent="0">
              <a:lnSpc>
                <a:spcPct val="100000"/>
              </a:lnSpc>
              <a:spcBef>
                <a:spcPts val="0"/>
              </a:spcBef>
              <a:buNone/>
            </a:pPr>
            <a:r>
              <a:rPr lang="en-US" sz="1800" dirty="0"/>
              <a:t>It is generally believed that. . . </a:t>
            </a:r>
          </a:p>
          <a:p>
            <a:pPr marL="0" indent="0">
              <a:lnSpc>
                <a:spcPct val="100000"/>
              </a:lnSpc>
              <a:spcBef>
                <a:spcPts val="0"/>
              </a:spcBef>
              <a:buNone/>
            </a:pPr>
            <a:endParaRPr lang="en-US" sz="800" dirty="0"/>
          </a:p>
          <a:p>
            <a:pPr marL="0" indent="0">
              <a:lnSpc>
                <a:spcPct val="100000"/>
              </a:lnSpc>
              <a:spcBef>
                <a:spcPts val="0"/>
              </a:spcBef>
              <a:buNone/>
            </a:pPr>
            <a:r>
              <a:rPr lang="en-US" sz="1800" dirty="0" smtClean="0"/>
              <a:t>Additional </a:t>
            </a:r>
            <a:r>
              <a:rPr lang="en-US" sz="1800" dirty="0"/>
              <a:t>work will be required before a complete understanding. . . </a:t>
            </a:r>
          </a:p>
          <a:p>
            <a:pPr marL="0" indent="0">
              <a:lnSpc>
                <a:spcPct val="100000"/>
              </a:lnSpc>
              <a:spcBef>
                <a:spcPts val="0"/>
              </a:spcBef>
              <a:buNone/>
            </a:pPr>
            <a:endParaRPr lang="en-US" sz="800" dirty="0" smtClean="0"/>
          </a:p>
          <a:p>
            <a:pPr marL="0" indent="0">
              <a:lnSpc>
                <a:spcPct val="100000"/>
              </a:lnSpc>
              <a:spcBef>
                <a:spcPts val="0"/>
              </a:spcBef>
              <a:buNone/>
            </a:pPr>
            <a:r>
              <a:rPr lang="en-US" sz="1800" dirty="0" smtClean="0"/>
              <a:t>A quantitative </a:t>
            </a:r>
            <a:r>
              <a:rPr lang="en-US" sz="1800" dirty="0"/>
              <a:t>theory to account for these results has not been formulated</a:t>
            </a:r>
            <a:r>
              <a:rPr lang="en-US" sz="1800" dirty="0" smtClean="0"/>
              <a:t>.</a:t>
            </a:r>
          </a:p>
          <a:p>
            <a:pPr marL="0" indent="0">
              <a:lnSpc>
                <a:spcPct val="100000"/>
              </a:lnSpc>
              <a:spcBef>
                <a:spcPts val="0"/>
              </a:spcBef>
              <a:buNone/>
            </a:pPr>
            <a:endParaRPr lang="en-US" sz="800" dirty="0" smtClean="0"/>
          </a:p>
          <a:p>
            <a:pPr marL="0" indent="0">
              <a:lnSpc>
                <a:spcPct val="100000"/>
              </a:lnSpc>
              <a:spcBef>
                <a:spcPts val="0"/>
              </a:spcBef>
              <a:buNone/>
            </a:pPr>
            <a:r>
              <a:rPr lang="en-US" sz="1800" dirty="0" smtClean="0"/>
              <a:t>Correct </a:t>
            </a:r>
            <a:r>
              <a:rPr lang="en-US" sz="1800" dirty="0"/>
              <a:t>within an order of magnitude </a:t>
            </a:r>
          </a:p>
        </p:txBody>
      </p:sp>
      <p:sp>
        <p:nvSpPr>
          <p:cNvPr id="5" name="Text Placeholder 4"/>
          <p:cNvSpPr>
            <a:spLocks noGrp="1"/>
          </p:cNvSpPr>
          <p:nvPr>
            <p:ph type="body" sz="quarter" idx="3"/>
          </p:nvPr>
        </p:nvSpPr>
        <p:spPr>
          <a:xfrm>
            <a:off x="4629150" y="1723888"/>
            <a:ext cx="3887391" cy="413670"/>
          </a:xfrm>
        </p:spPr>
        <p:txBody>
          <a:bodyPr tIns="0">
            <a:normAutofit/>
          </a:bodyPr>
          <a:lstStyle/>
          <a:p>
            <a:r>
              <a:rPr lang="en-US" dirty="0" smtClean="0"/>
              <a:t>What He or She Meant…</a:t>
            </a:r>
            <a:endParaRPr lang="en-US" dirty="0"/>
          </a:p>
        </p:txBody>
      </p:sp>
      <p:sp>
        <p:nvSpPr>
          <p:cNvPr id="6" name="Content Placeholder 5"/>
          <p:cNvSpPr>
            <a:spLocks noGrp="1"/>
          </p:cNvSpPr>
          <p:nvPr>
            <p:ph sz="quarter" idx="4"/>
          </p:nvPr>
        </p:nvSpPr>
        <p:spPr>
          <a:xfrm>
            <a:off x="4505242" y="2268988"/>
            <a:ext cx="4638758" cy="4589012"/>
          </a:xfrm>
        </p:spPr>
        <p:txBody>
          <a:bodyPr tIns="36576">
            <a:normAutofit/>
          </a:bodyPr>
          <a:lstStyle/>
          <a:p>
            <a:pPr marL="0" indent="0">
              <a:lnSpc>
                <a:spcPct val="100000"/>
              </a:lnSpc>
              <a:spcBef>
                <a:spcPts val="0"/>
              </a:spcBef>
              <a:buNone/>
            </a:pPr>
            <a:r>
              <a:rPr lang="en-US" sz="1800" dirty="0"/>
              <a:t>I haven't bothered to look up the original reference, but. . . </a:t>
            </a:r>
          </a:p>
          <a:p>
            <a:pPr marL="0" indent="0">
              <a:lnSpc>
                <a:spcPct val="100000"/>
              </a:lnSpc>
              <a:spcBef>
                <a:spcPts val="0"/>
              </a:spcBef>
              <a:buNone/>
            </a:pPr>
            <a:endParaRPr lang="en-US" sz="200" dirty="0" smtClean="0"/>
          </a:p>
          <a:p>
            <a:pPr marL="0" indent="0">
              <a:lnSpc>
                <a:spcPct val="100000"/>
              </a:lnSpc>
              <a:spcBef>
                <a:spcPts val="0"/>
              </a:spcBef>
              <a:buNone/>
            </a:pPr>
            <a:endParaRPr lang="en-US" sz="200" dirty="0" smtClean="0"/>
          </a:p>
          <a:p>
            <a:pPr marL="0" indent="0">
              <a:lnSpc>
                <a:spcPct val="100000"/>
              </a:lnSpc>
              <a:spcBef>
                <a:spcPts val="0"/>
              </a:spcBef>
              <a:buNone/>
            </a:pPr>
            <a:r>
              <a:rPr lang="en-US" sz="1800" dirty="0" smtClean="0"/>
              <a:t>Interesting </a:t>
            </a:r>
            <a:r>
              <a:rPr lang="en-US" sz="1800" dirty="0"/>
              <a:t>to me . . . </a:t>
            </a:r>
            <a:endParaRPr lang="en-US" sz="1800" dirty="0" smtClean="0"/>
          </a:p>
          <a:p>
            <a:pPr marL="0" indent="0">
              <a:lnSpc>
                <a:spcPct val="100000"/>
              </a:lnSpc>
              <a:spcBef>
                <a:spcPts val="0"/>
              </a:spcBef>
              <a:buNone/>
            </a:pPr>
            <a:endParaRPr lang="en-US" sz="800" dirty="0"/>
          </a:p>
          <a:p>
            <a:pPr marL="0" indent="0">
              <a:lnSpc>
                <a:spcPct val="100000"/>
              </a:lnSpc>
              <a:spcBef>
                <a:spcPts val="0"/>
              </a:spcBef>
              <a:buNone/>
            </a:pPr>
            <a:endParaRPr lang="en-US" sz="400" dirty="0" smtClean="0"/>
          </a:p>
          <a:p>
            <a:pPr marL="0" indent="0">
              <a:lnSpc>
                <a:spcPct val="100000"/>
              </a:lnSpc>
              <a:spcBef>
                <a:spcPts val="0"/>
              </a:spcBef>
              <a:buNone/>
            </a:pPr>
            <a:r>
              <a:rPr lang="en-US" sz="1800" dirty="0" smtClean="0"/>
              <a:t>The </a:t>
            </a:r>
            <a:r>
              <a:rPr lang="en-US" sz="1800" dirty="0"/>
              <a:t>best results are shown . . </a:t>
            </a:r>
            <a:r>
              <a:rPr lang="en-US" sz="1800" dirty="0" smtClean="0"/>
              <a:t>.</a:t>
            </a:r>
          </a:p>
          <a:p>
            <a:pPr marL="0" indent="0">
              <a:lnSpc>
                <a:spcPct val="100000"/>
              </a:lnSpc>
              <a:spcBef>
                <a:spcPts val="0"/>
              </a:spcBef>
              <a:buNone/>
            </a:pPr>
            <a:endParaRPr lang="en-US" sz="800" dirty="0" smtClean="0"/>
          </a:p>
          <a:p>
            <a:pPr marL="0" indent="0">
              <a:lnSpc>
                <a:spcPct val="100000"/>
              </a:lnSpc>
              <a:spcBef>
                <a:spcPts val="0"/>
              </a:spcBef>
              <a:buNone/>
            </a:pPr>
            <a:r>
              <a:rPr lang="en-US" sz="1800" dirty="0" smtClean="0"/>
              <a:t>I think</a:t>
            </a:r>
            <a:r>
              <a:rPr lang="en-US" sz="1800" dirty="0"/>
              <a:t>. . . </a:t>
            </a:r>
          </a:p>
          <a:p>
            <a:pPr marL="0" indent="0">
              <a:lnSpc>
                <a:spcPct val="100000"/>
              </a:lnSpc>
              <a:spcBef>
                <a:spcPts val="0"/>
              </a:spcBef>
              <a:buNone/>
            </a:pPr>
            <a:endParaRPr lang="en-US" sz="600" dirty="0" smtClean="0"/>
          </a:p>
          <a:p>
            <a:pPr marL="0" indent="0">
              <a:lnSpc>
                <a:spcPct val="100000"/>
              </a:lnSpc>
              <a:spcBef>
                <a:spcPts val="0"/>
              </a:spcBef>
              <a:buNone/>
            </a:pPr>
            <a:r>
              <a:rPr lang="en-US" sz="1800" dirty="0" smtClean="0"/>
              <a:t>A </a:t>
            </a:r>
            <a:r>
              <a:rPr lang="en-US" sz="1800" dirty="0"/>
              <a:t>couple of other </a:t>
            </a:r>
            <a:r>
              <a:rPr lang="en-US" sz="1800" dirty="0" smtClean="0"/>
              <a:t>folks </a:t>
            </a:r>
            <a:r>
              <a:rPr lang="en-US" sz="1800" dirty="0"/>
              <a:t>think so, too</a:t>
            </a:r>
            <a:r>
              <a:rPr lang="en-US" sz="1800" dirty="0" smtClean="0"/>
              <a:t>.</a:t>
            </a:r>
          </a:p>
          <a:p>
            <a:pPr marL="0" indent="0">
              <a:lnSpc>
                <a:spcPct val="100000"/>
              </a:lnSpc>
              <a:spcBef>
                <a:spcPts val="0"/>
              </a:spcBef>
              <a:buNone/>
            </a:pPr>
            <a:endParaRPr lang="en-US" sz="1000" dirty="0"/>
          </a:p>
          <a:p>
            <a:pPr marL="0" indent="0">
              <a:lnSpc>
                <a:spcPct val="100000"/>
              </a:lnSpc>
              <a:spcBef>
                <a:spcPts val="0"/>
              </a:spcBef>
              <a:buNone/>
            </a:pPr>
            <a:r>
              <a:rPr lang="en-US" sz="1800" dirty="0" smtClean="0"/>
              <a:t>I </a:t>
            </a:r>
            <a:r>
              <a:rPr lang="en-US" sz="1800" dirty="0"/>
              <a:t>don't understand it. </a:t>
            </a:r>
          </a:p>
          <a:p>
            <a:pPr marL="0" indent="0">
              <a:lnSpc>
                <a:spcPct val="100000"/>
              </a:lnSpc>
              <a:spcBef>
                <a:spcPts val="0"/>
              </a:spcBef>
              <a:buNone/>
            </a:pPr>
            <a:endParaRPr lang="en-US" sz="2600" dirty="0" smtClean="0"/>
          </a:p>
          <a:p>
            <a:pPr marL="0" indent="0">
              <a:lnSpc>
                <a:spcPct val="100000"/>
              </a:lnSpc>
              <a:spcBef>
                <a:spcPts val="0"/>
              </a:spcBef>
              <a:buNone/>
            </a:pPr>
            <a:r>
              <a:rPr lang="en-US" sz="1800" dirty="0" smtClean="0"/>
              <a:t>I </a:t>
            </a:r>
            <a:r>
              <a:rPr lang="en-US" sz="1800" dirty="0"/>
              <a:t>can't think of one, and neither can anyone else. </a:t>
            </a:r>
            <a:endParaRPr lang="en-US" sz="1800" dirty="0" smtClean="0"/>
          </a:p>
          <a:p>
            <a:pPr marL="0" indent="0">
              <a:lnSpc>
                <a:spcPct val="100000"/>
              </a:lnSpc>
              <a:spcBef>
                <a:spcPts val="0"/>
              </a:spcBef>
              <a:buNone/>
            </a:pPr>
            <a:endParaRPr lang="en-US" sz="800" dirty="0"/>
          </a:p>
          <a:p>
            <a:pPr marL="0" indent="0">
              <a:lnSpc>
                <a:spcPct val="100000"/>
              </a:lnSpc>
              <a:spcBef>
                <a:spcPts val="0"/>
              </a:spcBef>
              <a:buNone/>
            </a:pPr>
            <a:r>
              <a:rPr lang="en-US" sz="1800" dirty="0" smtClean="0"/>
              <a:t>Wrong</a:t>
            </a:r>
            <a:r>
              <a:rPr lang="en-US" sz="1800" dirty="0"/>
              <a:t>. </a:t>
            </a:r>
            <a:endParaRPr lang="en-US" sz="1800" dirty="0" smtClean="0"/>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—Matthews, et al, </a:t>
            </a:r>
            <a:r>
              <a:rPr lang="en-US" sz="1800" i="1" dirty="0" smtClean="0"/>
              <a:t>Successful Scientific Writing</a:t>
            </a:r>
            <a:endParaRPr lang="en-US" sz="1800" dirty="0"/>
          </a:p>
          <a:p>
            <a:pPr marL="0" indent="0">
              <a:buNone/>
            </a:pPr>
            <a:endParaRPr lang="en-US" dirty="0"/>
          </a:p>
          <a:p>
            <a:endParaRPr lang="en-US" dirty="0"/>
          </a:p>
        </p:txBody>
      </p:sp>
    </p:spTree>
    <p:extLst>
      <p:ext uri="{BB962C8B-B14F-4D97-AF65-F5344CB8AC3E}">
        <p14:creationId xmlns:p14="http://schemas.microsoft.com/office/powerpoint/2010/main" val="1253838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0901"/>
            <a:ext cx="7886700" cy="971923"/>
          </a:xfrm>
        </p:spPr>
        <p:txBody>
          <a:bodyPr/>
          <a:lstStyle/>
          <a:p>
            <a:pPr algn="ctr"/>
            <a:r>
              <a:rPr lang="en-US" u="sng" dirty="0" smtClean="0"/>
              <a:t>Subject/Verb Agreement</a:t>
            </a:r>
            <a:endParaRPr lang="en-US" u="sng" dirty="0"/>
          </a:p>
        </p:txBody>
      </p:sp>
      <p:sp>
        <p:nvSpPr>
          <p:cNvPr id="3" name="Content Placeholder 2"/>
          <p:cNvSpPr>
            <a:spLocks noGrp="1"/>
          </p:cNvSpPr>
          <p:nvPr>
            <p:ph idx="1"/>
          </p:nvPr>
        </p:nvSpPr>
        <p:spPr>
          <a:xfrm>
            <a:off x="524060" y="1922555"/>
            <a:ext cx="8082057" cy="4490119"/>
          </a:xfrm>
        </p:spPr>
        <p:txBody>
          <a:bodyPr>
            <a:noAutofit/>
          </a:bodyPr>
          <a:lstStyle/>
          <a:p>
            <a:pPr marL="0" lvl="0" indent="0">
              <a:buNone/>
            </a:pPr>
            <a:r>
              <a:rPr lang="en-US" sz="2400" i="1" dirty="0" smtClean="0"/>
              <a:t>Factors to consider…</a:t>
            </a:r>
          </a:p>
          <a:p>
            <a:pPr marL="0" lvl="0" indent="0">
              <a:buNone/>
            </a:pPr>
            <a:endParaRPr lang="en-US" sz="1200" i="1" dirty="0" smtClean="0"/>
          </a:p>
          <a:p>
            <a:pPr lvl="0">
              <a:buFont typeface="Arial"/>
              <a:buChar char="•"/>
            </a:pPr>
            <a:r>
              <a:rPr lang="en-US" sz="2400" dirty="0" smtClean="0"/>
              <a:t>Intervening Phrases</a:t>
            </a:r>
          </a:p>
          <a:p>
            <a:pPr marL="0" indent="0">
              <a:buNone/>
            </a:pPr>
            <a:endParaRPr lang="en-US" sz="1000" dirty="0"/>
          </a:p>
          <a:p>
            <a:pPr lvl="0">
              <a:buFont typeface="Arial"/>
              <a:buChar char="•"/>
            </a:pPr>
            <a:r>
              <a:rPr lang="en-US" sz="2400" dirty="0" smtClean="0"/>
              <a:t>Either/Or </a:t>
            </a:r>
            <a:r>
              <a:rPr lang="en-US" sz="2400" smtClean="0"/>
              <a:t>and Neither/Nor</a:t>
            </a:r>
            <a:endParaRPr lang="en-US" sz="2400" dirty="0"/>
          </a:p>
          <a:p>
            <a:pPr>
              <a:buFont typeface="Arial"/>
              <a:buChar char="•"/>
            </a:pPr>
            <a:endParaRPr lang="en-US" sz="1000" dirty="0"/>
          </a:p>
          <a:p>
            <a:pPr lvl="0">
              <a:buFont typeface="Arial"/>
              <a:buChar char="•"/>
            </a:pPr>
            <a:r>
              <a:rPr lang="en-US" sz="2400" dirty="0" smtClean="0"/>
              <a:t>Criterion/Criteria and Datum/Data</a:t>
            </a:r>
          </a:p>
          <a:p>
            <a:pPr lvl="0">
              <a:buFont typeface="Arial"/>
              <a:buChar char="•"/>
            </a:pPr>
            <a:endParaRPr lang="en-US" sz="1000" dirty="0"/>
          </a:p>
          <a:p>
            <a:pPr lvl="0">
              <a:buFont typeface="Arial"/>
              <a:buChar char="•"/>
            </a:pPr>
            <a:r>
              <a:rPr lang="en-US" sz="2400" dirty="0" smtClean="0"/>
              <a:t>Collective Nouns</a:t>
            </a:r>
          </a:p>
          <a:p>
            <a:pPr marL="0" lvl="0" indent="0">
              <a:buNone/>
            </a:pPr>
            <a:endParaRPr lang="en-US" sz="1200" dirty="0" smtClean="0"/>
          </a:p>
          <a:p>
            <a:pPr lvl="0">
              <a:buFont typeface="Arial"/>
              <a:buChar char="•"/>
            </a:pPr>
            <a:r>
              <a:rPr lang="en-US" sz="2400" dirty="0" smtClean="0"/>
              <a:t>Indefinite Pronouns</a:t>
            </a:r>
          </a:p>
          <a:p>
            <a:pPr lvl="0">
              <a:buFont typeface="Arial"/>
              <a:buChar char="•"/>
            </a:pPr>
            <a:endParaRPr lang="en-US" sz="2400" dirty="0"/>
          </a:p>
        </p:txBody>
      </p:sp>
      <p:pic>
        <p:nvPicPr>
          <p:cNvPr id="5" name="Picture 4"/>
          <p:cNvPicPr>
            <a:picLocks noChangeAspect="1"/>
          </p:cNvPicPr>
          <p:nvPr/>
        </p:nvPicPr>
        <p:blipFill>
          <a:blip r:embed="rId2"/>
          <a:stretch>
            <a:fillRect/>
          </a:stretch>
        </p:blipFill>
        <p:spPr>
          <a:xfrm>
            <a:off x="5338745" y="2786363"/>
            <a:ext cx="3175000" cy="3175000"/>
          </a:xfrm>
          <a:prstGeom prst="rect">
            <a:avLst/>
          </a:prstGeom>
        </p:spPr>
      </p:pic>
    </p:spTree>
    <p:extLst>
      <p:ext uri="{BB962C8B-B14F-4D97-AF65-F5344CB8AC3E}">
        <p14:creationId xmlns:p14="http://schemas.microsoft.com/office/powerpoint/2010/main" val="23865234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2072</TotalTime>
  <Words>1507</Words>
  <Application>Microsoft Macintosh PowerPoint</Application>
  <PresentationFormat>On-screen Show (4:3)</PresentationFormat>
  <Paragraphs>250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Grammar, Mechanics, and Usage</vt:lpstr>
      <vt:lpstr>Sentence Length  </vt:lpstr>
      <vt:lpstr>Move, Condense, or Eliminate   Introductory Phrases</vt:lpstr>
      <vt:lpstr>Beginning with the Main Clause  </vt:lpstr>
      <vt:lpstr>Eliminating Wordiness</vt:lpstr>
      <vt:lpstr>Eliminating Wordiness, cont’d.</vt:lpstr>
      <vt:lpstr>The Importance of Concision </vt:lpstr>
      <vt:lpstr>Subject/Verb Agreement</vt:lpstr>
      <vt:lpstr>Parallel Construction</vt:lpstr>
      <vt:lpstr>Modifiers</vt:lpstr>
      <vt:lpstr>Adjective Clauses</vt:lpstr>
      <vt:lpstr>Reducing Adjective Clauses</vt:lpstr>
      <vt:lpstr>Common Uses of Commas</vt:lpstr>
      <vt:lpstr>Semicolons vs. Colons</vt:lpstr>
      <vt:lpstr>Semicolons, cont’d.</vt:lpstr>
      <vt:lpstr>Other Punctuation</vt:lpstr>
      <vt:lpstr>Dates &amp; Numbers</vt:lpstr>
      <vt:lpstr>Capitalization</vt:lpstr>
      <vt:lpstr>Acronyms &amp; Initialisms</vt:lpstr>
      <vt:lpstr>Proofreading Tips</vt:lpstr>
      <vt:lpstr>Plain Language Resources</vt:lpstr>
      <vt:lpstr>Final Thoughts</vt:lpstr>
    </vt:vector>
  </TitlesOfParts>
  <Company>UC Davis Extension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 Hoon Im</dc:creator>
  <cp:lastModifiedBy>Miles Miniaci</cp:lastModifiedBy>
  <cp:revision>83</cp:revision>
  <dcterms:created xsi:type="dcterms:W3CDTF">2014-06-04T22:47:37Z</dcterms:created>
  <dcterms:modified xsi:type="dcterms:W3CDTF">2019-04-30T05:09:08Z</dcterms:modified>
</cp:coreProperties>
</file>